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8.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58.png"/><Relationship Id="rId6" Type="http://schemas.openxmlformats.org/officeDocument/2006/relationships/video" Target="https://www.youtube.com/embed/dCrKWs95yRU?feature=oembed" TargetMode="External"/><Relationship Id="rId7" Type="http://schemas.openxmlformats.org/officeDocument/2006/relationships/image" Target="../media/image1.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papers.nips.cc/paper/2019/file/c9efe5f26cd17ba6216bbe2a7d26d490-Paper.pdf" TargetMode="External"/><Relationship Id="rId3" Type="http://schemas.openxmlformats.org/officeDocument/2006/relationships/hyperlink" Target="https://github.com/openai/CLIP" TargetMode="External"/><Relationship Id="rId4" Type="http://schemas.openxmlformats.org/officeDocument/2006/relationships/hyperlink" Target="https://openai.com/research/clip" TargetMode="External"/><Relationship Id="rId5" Type="http://schemas.openxmlformats.org/officeDocument/2006/relationships/hyperlink" Target="https://github.com/microsoft/semantic-kernel" TargetMode="External"/><Relationship Id="rId6" Type="http://schemas.openxmlformats.org/officeDocument/2006/relationships/hyperlink" Target="https://docs.langchain.com/docs/use-cases/apis" TargetMode="External"/><Relationship Id="rId7" Type="http://schemas.openxmlformats.org/officeDocument/2006/relationships/hyperlink" Target="https://github.com/NVIDIA/NeMo-Guardrails" TargetMode="Externa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asanth Nandanuru ,…"/>
          <p:cNvSpPr txBox="1"/>
          <p:nvPr>
            <p:ph type="body" idx="21"/>
          </p:nvPr>
        </p:nvSpPr>
        <p:spPr>
          <a:xfrm>
            <a:off x="14990762" y="11091884"/>
            <a:ext cx="8858594" cy="2131307"/>
          </a:xfrm>
          <a:prstGeom prst="rect">
            <a:avLst/>
          </a:prstGeom>
          <a:extLst>
            <a:ext uri="{C572A759-6A51-4108-AA02-DFA0A04FC94B}">
              <ma14:wrappingTextBoxFlag xmlns:ma14="http://schemas.microsoft.com/office/mac/drawingml/2011/main" val="1"/>
            </a:ext>
          </a:extLst>
        </p:spPr>
        <p:txBody>
          <a:bodyPr/>
          <a:lstStyle/>
          <a:p>
            <a:pPr>
              <a:defRPr sz="4100"/>
            </a:pPr>
            <a:r>
              <a:t>Prasanth Nandanuru , </a:t>
            </a:r>
          </a:p>
          <a:p>
            <a:pPr>
              <a:defRPr sz="4100"/>
            </a:pPr>
            <a:r>
              <a:t>Distinguished Engineer ,Wellsfargo</a:t>
            </a:r>
          </a:p>
        </p:txBody>
      </p:sp>
      <p:sp>
        <p:nvSpPr>
          <p:cNvPr id="152" name="Harnessing Generative AI for strategic financial data synthesis"/>
          <p:cNvSpPr txBox="1"/>
          <p:nvPr>
            <p:ph type="ctrTitle"/>
          </p:nvPr>
        </p:nvSpPr>
        <p:spPr>
          <a:xfrm>
            <a:off x="1206498" y="2346391"/>
            <a:ext cx="21971004" cy="4648201"/>
          </a:xfrm>
          <a:prstGeom prst="rect">
            <a:avLst/>
          </a:prstGeom>
        </p:spPr>
        <p:txBody>
          <a:bodyPr/>
          <a:lstStyle>
            <a:lvl1pPr defTabSz="2389572">
              <a:defRPr spc="-227" sz="11368"/>
            </a:lvl1pPr>
          </a:lstStyle>
          <a:p>
            <a:pPr/>
            <a:r>
              <a:t>Harnessing Generative AI for strategic financial data synthesis</a:t>
            </a:r>
          </a:p>
        </p:txBody>
      </p:sp>
      <p:sp>
        <p:nvSpPr>
          <p:cNvPr id="153" name="Strategy for generating synthetic data for strategic applications in financial services"/>
          <p:cNvSpPr txBox="1"/>
          <p:nvPr>
            <p:ph type="subTitle" sz="quarter" idx="1"/>
          </p:nvPr>
        </p:nvSpPr>
        <p:spPr>
          <a:xfrm>
            <a:off x="1206500" y="6923153"/>
            <a:ext cx="21971000" cy="1905001"/>
          </a:xfrm>
          <a:prstGeom prst="rect">
            <a:avLst/>
          </a:prstGeom>
        </p:spPr>
        <p:txBody>
          <a:bodyPr/>
          <a:lstStyle/>
          <a:p>
            <a:pPr/>
            <a:r>
              <a:t>Strategy for generating synthetic data for strategic applications in financial services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ARMA vs ARIMA vs SARIMA"/>
          <p:cNvSpPr txBox="1"/>
          <p:nvPr>
            <p:ph type="title" idx="4294967295"/>
          </p:nvPr>
        </p:nvSpPr>
        <p:spPr>
          <a:xfrm>
            <a:off x="250542" y="32095"/>
            <a:ext cx="21792221" cy="928636"/>
          </a:xfrm>
          <a:prstGeom prst="rect">
            <a:avLst/>
          </a:prstGeom>
        </p:spPr>
        <p:txBody>
          <a:bodyPr/>
          <a:lstStyle>
            <a:lvl1pPr defTabSz="2413955">
              <a:defRPr spc="-106" sz="5346"/>
            </a:lvl1pPr>
          </a:lstStyle>
          <a:p>
            <a:pPr/>
            <a:r>
              <a:t>ARMA vs ARIMA vs SARIMA</a:t>
            </a:r>
          </a:p>
        </p:txBody>
      </p:sp>
      <p:pic>
        <p:nvPicPr>
          <p:cNvPr id="199" name="Image" descr="Image"/>
          <p:cNvPicPr>
            <a:picLocks noChangeAspect="1"/>
          </p:cNvPicPr>
          <p:nvPr/>
        </p:nvPicPr>
        <p:blipFill>
          <a:blip r:embed="rId2">
            <a:extLst/>
          </a:blip>
          <a:stretch>
            <a:fillRect/>
          </a:stretch>
        </p:blipFill>
        <p:spPr>
          <a:xfrm>
            <a:off x="301799" y="1006415"/>
            <a:ext cx="11607801" cy="6008264"/>
          </a:xfrm>
          <a:prstGeom prst="rect">
            <a:avLst/>
          </a:prstGeom>
          <a:ln w="12700">
            <a:miter lim="400000"/>
          </a:ln>
        </p:spPr>
      </p:pic>
      <p:pic>
        <p:nvPicPr>
          <p:cNvPr id="200" name="Image" descr="Image"/>
          <p:cNvPicPr>
            <a:picLocks noChangeAspect="1"/>
          </p:cNvPicPr>
          <p:nvPr/>
        </p:nvPicPr>
        <p:blipFill>
          <a:blip r:embed="rId3">
            <a:extLst/>
          </a:blip>
          <a:stretch>
            <a:fillRect/>
          </a:stretch>
        </p:blipFill>
        <p:spPr>
          <a:xfrm>
            <a:off x="301799" y="7374340"/>
            <a:ext cx="11607801" cy="6177125"/>
          </a:xfrm>
          <a:prstGeom prst="rect">
            <a:avLst/>
          </a:prstGeom>
          <a:ln w="12700">
            <a:miter lim="400000"/>
          </a:ln>
        </p:spPr>
      </p:pic>
      <p:pic>
        <p:nvPicPr>
          <p:cNvPr id="201" name="Image" descr="Image"/>
          <p:cNvPicPr>
            <a:picLocks noChangeAspect="1"/>
          </p:cNvPicPr>
          <p:nvPr/>
        </p:nvPicPr>
        <p:blipFill>
          <a:blip r:embed="rId4">
            <a:extLst/>
          </a:blip>
          <a:stretch>
            <a:fillRect/>
          </a:stretch>
        </p:blipFill>
        <p:spPr>
          <a:xfrm>
            <a:off x="12276890" y="931677"/>
            <a:ext cx="11607801" cy="615774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Image" descr="Image"/>
          <p:cNvPicPr>
            <a:picLocks noChangeAspect="1"/>
          </p:cNvPicPr>
          <p:nvPr/>
        </p:nvPicPr>
        <p:blipFill>
          <a:blip r:embed="rId2">
            <a:extLst/>
          </a:blip>
          <a:stretch>
            <a:fillRect/>
          </a:stretch>
        </p:blipFill>
        <p:spPr>
          <a:xfrm>
            <a:off x="441666" y="2515641"/>
            <a:ext cx="11874501" cy="5435601"/>
          </a:xfrm>
          <a:prstGeom prst="rect">
            <a:avLst/>
          </a:prstGeom>
          <a:ln w="12700">
            <a:miter lim="400000"/>
          </a:ln>
        </p:spPr>
      </p:pic>
      <p:pic>
        <p:nvPicPr>
          <p:cNvPr id="204" name="Image" descr="Image"/>
          <p:cNvPicPr>
            <a:picLocks noChangeAspect="1"/>
          </p:cNvPicPr>
          <p:nvPr/>
        </p:nvPicPr>
        <p:blipFill>
          <a:blip r:embed="rId3">
            <a:extLst/>
          </a:blip>
          <a:stretch>
            <a:fillRect/>
          </a:stretch>
        </p:blipFill>
        <p:spPr>
          <a:xfrm>
            <a:off x="361005" y="8421826"/>
            <a:ext cx="12979401" cy="4610101"/>
          </a:xfrm>
          <a:prstGeom prst="rect">
            <a:avLst/>
          </a:prstGeom>
          <a:ln w="12700">
            <a:miter lim="400000"/>
          </a:ln>
        </p:spPr>
      </p:pic>
      <p:sp>
        <p:nvSpPr>
          <p:cNvPr id="205" name="Same Features with multiple models…"/>
          <p:cNvSpPr txBox="1"/>
          <p:nvPr/>
        </p:nvSpPr>
        <p:spPr>
          <a:xfrm>
            <a:off x="13444677" y="4161400"/>
            <a:ext cx="6130443" cy="15662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Same Features with multiple models</a:t>
            </a:r>
          </a:p>
          <a:p>
            <a:pPr algn="l"/>
            <a:r>
              <a:t>Each model predicts different target variable</a:t>
            </a:r>
          </a:p>
          <a:p>
            <a:pPr algn="l"/>
            <a:r>
              <a:t>High maintenance and inefficient</a:t>
            </a:r>
          </a:p>
        </p:txBody>
      </p:sp>
      <p:sp>
        <p:nvSpPr>
          <p:cNvPr id="206" name="Different features…"/>
          <p:cNvSpPr txBox="1"/>
          <p:nvPr/>
        </p:nvSpPr>
        <p:spPr>
          <a:xfrm>
            <a:off x="13484893" y="8640267"/>
            <a:ext cx="6575146" cy="15662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Different features </a:t>
            </a:r>
          </a:p>
          <a:p>
            <a:pPr algn="l"/>
            <a:r>
              <a:t>Same Model predicts target variable recursively</a:t>
            </a:r>
          </a:p>
          <a:p>
            <a:pPr algn="l"/>
            <a:r>
              <a:t>Efficient and low maintenance</a:t>
            </a:r>
          </a:p>
        </p:txBody>
      </p:sp>
      <p:sp>
        <p:nvSpPr>
          <p:cNvPr id="207" name="Time Series - Forecasting techniques"/>
          <p:cNvSpPr txBox="1"/>
          <p:nvPr>
            <p:ph type="title" idx="4294967295"/>
          </p:nvPr>
        </p:nvSpPr>
        <p:spPr>
          <a:xfrm>
            <a:off x="52577" y="89245"/>
            <a:ext cx="21971001" cy="965050"/>
          </a:xfrm>
          <a:prstGeom prst="rect">
            <a:avLst/>
          </a:prstGeom>
        </p:spPr>
        <p:txBody>
          <a:bodyPr/>
          <a:lstStyle>
            <a:lvl1pPr>
              <a:defRPr spc="-107" sz="5400"/>
            </a:lvl1pPr>
          </a:lstStyle>
          <a:p>
            <a:pPr/>
            <a:r>
              <a:t>Time Series - Forecasting techniques</a:t>
            </a:r>
          </a:p>
        </p:txBody>
      </p:sp>
      <p:sp>
        <p:nvSpPr>
          <p:cNvPr id="208" name="Date"/>
          <p:cNvSpPr txBox="1"/>
          <p:nvPr/>
        </p:nvSpPr>
        <p:spPr>
          <a:xfrm>
            <a:off x="707980" y="3005039"/>
            <a:ext cx="79735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Date</a:t>
            </a:r>
          </a:p>
        </p:txBody>
      </p:sp>
      <p:sp>
        <p:nvSpPr>
          <p:cNvPr id="209" name="Position…"/>
          <p:cNvSpPr txBox="1"/>
          <p:nvPr/>
        </p:nvSpPr>
        <p:spPr>
          <a:xfrm>
            <a:off x="2379940" y="2889082"/>
            <a:ext cx="1383793" cy="6929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Position </a:t>
            </a:r>
          </a:p>
          <a:p>
            <a:pPr>
              <a:defRPr b="1" sz="1500"/>
            </a:pPr>
            <a:r>
              <a:t>(USD in K)</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extLst/>
          </a:blip>
          <a:stretch>
            <a:fillRect/>
          </a:stretch>
        </p:blipFill>
        <p:spPr>
          <a:xfrm>
            <a:off x="1825869" y="2189242"/>
            <a:ext cx="13792201" cy="4216401"/>
          </a:xfrm>
          <a:prstGeom prst="rect">
            <a:avLst/>
          </a:prstGeom>
          <a:ln w="12700">
            <a:miter lim="400000"/>
          </a:ln>
        </p:spPr>
      </p:pic>
      <p:pic>
        <p:nvPicPr>
          <p:cNvPr id="212" name="Image" descr="Image"/>
          <p:cNvPicPr>
            <a:picLocks noChangeAspect="1"/>
          </p:cNvPicPr>
          <p:nvPr/>
        </p:nvPicPr>
        <p:blipFill>
          <a:blip r:embed="rId3">
            <a:extLst/>
          </a:blip>
          <a:stretch>
            <a:fillRect/>
          </a:stretch>
        </p:blipFill>
        <p:spPr>
          <a:xfrm>
            <a:off x="1789136" y="6516646"/>
            <a:ext cx="9703461" cy="2816308"/>
          </a:xfrm>
          <a:prstGeom prst="rect">
            <a:avLst/>
          </a:prstGeom>
          <a:ln w="12700">
            <a:miter lim="400000"/>
          </a:ln>
        </p:spPr>
      </p:pic>
      <p:sp>
        <p:nvSpPr>
          <p:cNvPr id="213" name="STORE 1"/>
          <p:cNvSpPr txBox="1"/>
          <p:nvPr/>
        </p:nvSpPr>
        <p:spPr>
          <a:xfrm>
            <a:off x="441596" y="2479692"/>
            <a:ext cx="136763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1</a:t>
            </a:r>
          </a:p>
        </p:txBody>
      </p:sp>
      <p:sp>
        <p:nvSpPr>
          <p:cNvPr id="214" name="STORE 2"/>
          <p:cNvSpPr txBox="1"/>
          <p:nvPr/>
        </p:nvSpPr>
        <p:spPr>
          <a:xfrm>
            <a:off x="441596" y="3169400"/>
            <a:ext cx="136763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2</a:t>
            </a:r>
          </a:p>
        </p:txBody>
      </p:sp>
      <p:sp>
        <p:nvSpPr>
          <p:cNvPr id="215" name="STORE 3"/>
          <p:cNvSpPr txBox="1"/>
          <p:nvPr/>
        </p:nvSpPr>
        <p:spPr>
          <a:xfrm>
            <a:off x="441596" y="3859108"/>
            <a:ext cx="136763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3</a:t>
            </a:r>
          </a:p>
        </p:txBody>
      </p:sp>
      <p:sp>
        <p:nvSpPr>
          <p:cNvPr id="216" name="T0"/>
          <p:cNvSpPr txBox="1"/>
          <p:nvPr/>
        </p:nvSpPr>
        <p:spPr>
          <a:xfrm>
            <a:off x="2134010" y="1616874"/>
            <a:ext cx="4587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T0</a:t>
            </a:r>
          </a:p>
        </p:txBody>
      </p:sp>
      <p:sp>
        <p:nvSpPr>
          <p:cNvPr id="217" name="T1"/>
          <p:cNvSpPr txBox="1"/>
          <p:nvPr/>
        </p:nvSpPr>
        <p:spPr>
          <a:xfrm>
            <a:off x="3555237" y="1616874"/>
            <a:ext cx="4587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T1</a:t>
            </a:r>
          </a:p>
        </p:txBody>
      </p:sp>
      <p:sp>
        <p:nvSpPr>
          <p:cNvPr id="218" name="T2"/>
          <p:cNvSpPr txBox="1"/>
          <p:nvPr/>
        </p:nvSpPr>
        <p:spPr>
          <a:xfrm>
            <a:off x="4976465" y="1616874"/>
            <a:ext cx="4587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T2</a:t>
            </a:r>
          </a:p>
        </p:txBody>
      </p:sp>
      <p:sp>
        <p:nvSpPr>
          <p:cNvPr id="219" name="Tt"/>
          <p:cNvSpPr txBox="1"/>
          <p:nvPr/>
        </p:nvSpPr>
        <p:spPr>
          <a:xfrm>
            <a:off x="11999366" y="1616874"/>
            <a:ext cx="38526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Tt</a:t>
            </a:r>
          </a:p>
        </p:txBody>
      </p:sp>
      <p:sp>
        <p:nvSpPr>
          <p:cNvPr id="220" name="STORE n"/>
          <p:cNvSpPr txBox="1"/>
          <p:nvPr/>
        </p:nvSpPr>
        <p:spPr>
          <a:xfrm>
            <a:off x="441596" y="8731609"/>
            <a:ext cx="136763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n</a:t>
            </a:r>
          </a:p>
        </p:txBody>
      </p:sp>
      <p:sp>
        <p:nvSpPr>
          <p:cNvPr id="221" name="Cross Validation Data"/>
          <p:cNvSpPr txBox="1"/>
          <p:nvPr/>
        </p:nvSpPr>
        <p:spPr>
          <a:xfrm>
            <a:off x="12041980" y="7825415"/>
            <a:ext cx="303855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Cross Validation Data</a:t>
            </a:r>
          </a:p>
        </p:txBody>
      </p:sp>
      <p:sp>
        <p:nvSpPr>
          <p:cNvPr id="222" name="Time Series - Cross Validation"/>
          <p:cNvSpPr txBox="1"/>
          <p:nvPr>
            <p:ph type="title" idx="4294967295"/>
          </p:nvPr>
        </p:nvSpPr>
        <p:spPr>
          <a:xfrm>
            <a:off x="333931" y="6532"/>
            <a:ext cx="21971001" cy="965050"/>
          </a:xfrm>
          <a:prstGeom prst="rect">
            <a:avLst/>
          </a:prstGeom>
        </p:spPr>
        <p:txBody>
          <a:bodyPr/>
          <a:lstStyle>
            <a:lvl1pPr>
              <a:defRPr spc="-107" sz="5400"/>
            </a:lvl1pPr>
          </a:lstStyle>
          <a:p>
            <a:pPr/>
            <a:r>
              <a:t>Time Series - Cross Validation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2">
            <a:extLst/>
          </a:blip>
          <a:stretch>
            <a:fillRect/>
          </a:stretch>
        </p:blipFill>
        <p:spPr>
          <a:xfrm>
            <a:off x="471463" y="1295009"/>
            <a:ext cx="16096706" cy="12115801"/>
          </a:xfrm>
          <a:prstGeom prst="rect">
            <a:avLst/>
          </a:prstGeom>
          <a:ln w="12700">
            <a:miter lim="400000"/>
          </a:ln>
        </p:spPr>
      </p:pic>
      <p:sp>
        <p:nvSpPr>
          <p:cNvPr id="225" name="Distributed Training and Serving"/>
          <p:cNvSpPr txBox="1"/>
          <p:nvPr>
            <p:ph type="title" idx="4294967295"/>
          </p:nvPr>
        </p:nvSpPr>
        <p:spPr>
          <a:xfrm>
            <a:off x="250542" y="32095"/>
            <a:ext cx="21792221" cy="928636"/>
          </a:xfrm>
          <a:prstGeom prst="rect">
            <a:avLst/>
          </a:prstGeom>
        </p:spPr>
        <p:txBody>
          <a:bodyPr/>
          <a:lstStyle>
            <a:lvl1pPr defTabSz="2413955">
              <a:defRPr spc="-106" sz="5346"/>
            </a:lvl1pPr>
          </a:lstStyle>
          <a:p>
            <a:pPr/>
            <a:r>
              <a:t>Distributed Training and Serving</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1708150" y="8159750"/>
            <a:ext cx="9690100" cy="3848100"/>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1727200" y="2520950"/>
            <a:ext cx="9652000" cy="3848100"/>
          </a:xfrm>
          <a:prstGeom prst="rect">
            <a:avLst/>
          </a:prstGeom>
          <a:ln w="12700">
            <a:miter lim="400000"/>
          </a:ln>
        </p:spPr>
      </p:pic>
      <p:sp>
        <p:nvSpPr>
          <p:cNvPr id="229" name="Anomaly Detection -Traditional approach"/>
          <p:cNvSpPr txBox="1"/>
          <p:nvPr>
            <p:ph type="title" idx="4294967295"/>
          </p:nvPr>
        </p:nvSpPr>
        <p:spPr>
          <a:xfrm>
            <a:off x="250542" y="32095"/>
            <a:ext cx="21792221" cy="928636"/>
          </a:xfrm>
          <a:prstGeom prst="rect">
            <a:avLst/>
          </a:prstGeom>
        </p:spPr>
        <p:txBody>
          <a:bodyPr/>
          <a:lstStyle>
            <a:lvl1pPr defTabSz="2413955">
              <a:defRPr spc="-106" sz="5346"/>
            </a:lvl1pPr>
          </a:lstStyle>
          <a:p>
            <a:pPr/>
            <a:r>
              <a:t>Anomaly Detection -Traditional approach</a:t>
            </a:r>
          </a:p>
        </p:txBody>
      </p:sp>
      <p:sp>
        <p:nvSpPr>
          <p:cNvPr id="230" name="Correct the Series using : Standard Deviation using Seasonal Method"/>
          <p:cNvSpPr txBox="1"/>
          <p:nvPr/>
        </p:nvSpPr>
        <p:spPr>
          <a:xfrm>
            <a:off x="13274598" y="1852270"/>
            <a:ext cx="1023000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Correct the Series using : Standard Deviation using Seasonal Method </a:t>
            </a:r>
          </a:p>
        </p:txBody>
      </p:sp>
      <p:pic>
        <p:nvPicPr>
          <p:cNvPr id="231" name="Image" descr="Image"/>
          <p:cNvPicPr>
            <a:picLocks noChangeAspect="1"/>
          </p:cNvPicPr>
          <p:nvPr/>
        </p:nvPicPr>
        <p:blipFill>
          <a:blip r:embed="rId4">
            <a:extLst/>
          </a:blip>
          <a:stretch>
            <a:fillRect/>
          </a:stretch>
        </p:blipFill>
        <p:spPr>
          <a:xfrm>
            <a:off x="13290550" y="2559050"/>
            <a:ext cx="9588500" cy="3771900"/>
          </a:xfrm>
          <a:prstGeom prst="rect">
            <a:avLst/>
          </a:prstGeom>
          <a:ln w="12700">
            <a:miter lim="400000"/>
          </a:ln>
        </p:spPr>
      </p:pic>
      <p:pic>
        <p:nvPicPr>
          <p:cNvPr id="232" name="Image" descr="Image"/>
          <p:cNvPicPr>
            <a:picLocks noChangeAspect="1"/>
          </p:cNvPicPr>
          <p:nvPr/>
        </p:nvPicPr>
        <p:blipFill>
          <a:blip r:embed="rId5">
            <a:extLst/>
          </a:blip>
          <a:stretch>
            <a:fillRect/>
          </a:stretch>
        </p:blipFill>
        <p:spPr>
          <a:xfrm>
            <a:off x="13239750" y="8134350"/>
            <a:ext cx="9690100" cy="3898900"/>
          </a:xfrm>
          <a:prstGeom prst="rect">
            <a:avLst/>
          </a:prstGeom>
          <a:ln w="12700">
            <a:miter lim="400000"/>
          </a:ln>
        </p:spPr>
      </p:pic>
      <p:sp>
        <p:nvSpPr>
          <p:cNvPr id="233" name="Date Window"/>
          <p:cNvSpPr txBox="1"/>
          <p:nvPr/>
        </p:nvSpPr>
        <p:spPr>
          <a:xfrm>
            <a:off x="3666807" y="12223749"/>
            <a:ext cx="2775586"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lvl1pPr>
          </a:lstStyle>
          <a:p>
            <a:pPr/>
            <a:r>
              <a:t>Date Window</a:t>
            </a:r>
          </a:p>
        </p:txBody>
      </p:sp>
      <p:sp>
        <p:nvSpPr>
          <p:cNvPr id="234" name="C…"/>
          <p:cNvSpPr txBox="1"/>
          <p:nvPr/>
        </p:nvSpPr>
        <p:spPr>
          <a:xfrm>
            <a:off x="660584" y="2806059"/>
            <a:ext cx="759450" cy="7697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defRPr b="1" sz="3100"/>
            </a:pPr>
            <a:r>
              <a:t>C</a:t>
            </a:r>
          </a:p>
          <a:p>
            <a:pPr>
              <a:defRPr b="1" sz="3100"/>
            </a:pPr>
            <a:r>
              <a:t>a</a:t>
            </a:r>
          </a:p>
          <a:p>
            <a:pPr>
              <a:defRPr b="1" sz="3100"/>
            </a:pPr>
            <a:r>
              <a:t>s</a:t>
            </a:r>
          </a:p>
          <a:p>
            <a:pPr>
              <a:defRPr b="1" sz="3100"/>
            </a:pPr>
            <a:r>
              <a:t>h</a:t>
            </a:r>
          </a:p>
          <a:p>
            <a:pPr>
              <a:defRPr b="1" sz="3100"/>
            </a:pPr>
          </a:p>
          <a:p>
            <a:pPr>
              <a:defRPr b="1" sz="3100"/>
            </a:pPr>
            <a:r>
              <a:t>P</a:t>
            </a:r>
          </a:p>
          <a:p>
            <a:pPr>
              <a:defRPr b="1" sz="3100"/>
            </a:pPr>
            <a:r>
              <a:t>o</a:t>
            </a:r>
          </a:p>
          <a:p>
            <a:pPr>
              <a:defRPr b="1" sz="3100"/>
            </a:pPr>
            <a:r>
              <a:t>s</a:t>
            </a:r>
          </a:p>
          <a:p>
            <a:pPr>
              <a:defRPr b="1" sz="3100"/>
            </a:pPr>
            <a:r>
              <a:t>i</a:t>
            </a:r>
          </a:p>
          <a:p>
            <a:pPr>
              <a:defRPr b="1" sz="3100"/>
            </a:pPr>
            <a:r>
              <a:t>t</a:t>
            </a:r>
          </a:p>
          <a:p>
            <a:pPr>
              <a:defRPr b="1" sz="3100"/>
            </a:pPr>
            <a:r>
              <a:t>i</a:t>
            </a:r>
          </a:p>
          <a:p>
            <a:pPr>
              <a:defRPr b="1" sz="3100"/>
            </a:pPr>
            <a:r>
              <a:t>o</a:t>
            </a:r>
          </a:p>
          <a:p>
            <a:pPr>
              <a:defRPr b="1" sz="3100"/>
            </a:pPr>
            <a:r>
              <a:t>n</a:t>
            </a:r>
          </a:p>
          <a:p>
            <a:pPr>
              <a:defRPr b="1" sz="3100"/>
            </a:pPr>
            <a:r>
              <a:t>s</a:t>
            </a:r>
          </a:p>
        </p:txBody>
      </p:sp>
      <p:sp>
        <p:nvSpPr>
          <p:cNvPr id="235" name="C…"/>
          <p:cNvSpPr txBox="1"/>
          <p:nvPr/>
        </p:nvSpPr>
        <p:spPr>
          <a:xfrm>
            <a:off x="12166784" y="2806059"/>
            <a:ext cx="759450" cy="7697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defRPr b="1" sz="3100"/>
            </a:pPr>
            <a:r>
              <a:t>C</a:t>
            </a:r>
          </a:p>
          <a:p>
            <a:pPr>
              <a:defRPr b="1" sz="3100"/>
            </a:pPr>
            <a:r>
              <a:t>a</a:t>
            </a:r>
          </a:p>
          <a:p>
            <a:pPr>
              <a:defRPr b="1" sz="3100"/>
            </a:pPr>
            <a:r>
              <a:t>s</a:t>
            </a:r>
          </a:p>
          <a:p>
            <a:pPr>
              <a:defRPr b="1" sz="3100"/>
            </a:pPr>
            <a:r>
              <a:t>h</a:t>
            </a:r>
          </a:p>
          <a:p>
            <a:pPr>
              <a:defRPr b="1" sz="3100"/>
            </a:pPr>
          </a:p>
          <a:p>
            <a:pPr>
              <a:defRPr b="1" sz="3100"/>
            </a:pPr>
            <a:r>
              <a:t>P</a:t>
            </a:r>
          </a:p>
          <a:p>
            <a:pPr>
              <a:defRPr b="1" sz="3100"/>
            </a:pPr>
            <a:r>
              <a:t>o</a:t>
            </a:r>
          </a:p>
          <a:p>
            <a:pPr>
              <a:defRPr b="1" sz="3100"/>
            </a:pPr>
            <a:r>
              <a:t>s</a:t>
            </a:r>
          </a:p>
          <a:p>
            <a:pPr>
              <a:defRPr b="1" sz="3100"/>
            </a:pPr>
            <a:r>
              <a:t>i</a:t>
            </a:r>
          </a:p>
          <a:p>
            <a:pPr>
              <a:defRPr b="1" sz="3100"/>
            </a:pPr>
            <a:r>
              <a:t>t</a:t>
            </a:r>
          </a:p>
          <a:p>
            <a:pPr>
              <a:defRPr b="1" sz="3100"/>
            </a:pPr>
            <a:r>
              <a:t>i</a:t>
            </a:r>
          </a:p>
          <a:p>
            <a:pPr>
              <a:defRPr b="1" sz="3100"/>
            </a:pPr>
            <a:r>
              <a:t>o</a:t>
            </a:r>
          </a:p>
          <a:p>
            <a:pPr>
              <a:defRPr b="1" sz="3100"/>
            </a:pPr>
            <a:r>
              <a:t>n</a:t>
            </a:r>
          </a:p>
          <a:p>
            <a:pPr>
              <a:defRPr b="1" sz="3100"/>
            </a:pPr>
            <a:r>
              <a:t>s</a:t>
            </a:r>
          </a:p>
        </p:txBody>
      </p:sp>
      <p:sp>
        <p:nvSpPr>
          <p:cNvPr id="236" name="Date Window"/>
          <p:cNvSpPr txBox="1"/>
          <p:nvPr/>
        </p:nvSpPr>
        <p:spPr>
          <a:xfrm>
            <a:off x="16062007" y="12223749"/>
            <a:ext cx="2775586"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lvl1pPr>
          </a:lstStyle>
          <a:p>
            <a:pPr/>
            <a:r>
              <a:t>Date Window</a:t>
            </a:r>
          </a:p>
        </p:txBody>
      </p:sp>
      <p:sp>
        <p:nvSpPr>
          <p:cNvPr id="237" name="Anomaly in TimeSeries"/>
          <p:cNvSpPr txBox="1"/>
          <p:nvPr/>
        </p:nvSpPr>
        <p:spPr>
          <a:xfrm>
            <a:off x="3880713" y="1852270"/>
            <a:ext cx="351617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Anomaly in TimeSeries </a:t>
            </a:r>
          </a:p>
        </p:txBody>
      </p:sp>
      <p:sp>
        <p:nvSpPr>
          <p:cNvPr id="238" name="Prediction on Anomaly Timeseries"/>
          <p:cNvSpPr txBox="1"/>
          <p:nvPr/>
        </p:nvSpPr>
        <p:spPr>
          <a:xfrm>
            <a:off x="3101949" y="7287870"/>
            <a:ext cx="507370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Prediction on Anomaly Timeseries</a:t>
            </a:r>
          </a:p>
        </p:txBody>
      </p:sp>
      <p:sp>
        <p:nvSpPr>
          <p:cNvPr id="239" name="Prediction on Corrected TimeSeries"/>
          <p:cNvSpPr txBox="1"/>
          <p:nvPr/>
        </p:nvSpPr>
        <p:spPr>
          <a:xfrm>
            <a:off x="14796668" y="7287870"/>
            <a:ext cx="53062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Prediction on Corrected TimeSeries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Image" descr="Image"/>
          <p:cNvPicPr>
            <a:picLocks noChangeAspect="1"/>
          </p:cNvPicPr>
          <p:nvPr/>
        </p:nvPicPr>
        <p:blipFill>
          <a:blip r:embed="rId2">
            <a:extLst/>
          </a:blip>
          <a:stretch>
            <a:fillRect/>
          </a:stretch>
        </p:blipFill>
        <p:spPr>
          <a:xfrm>
            <a:off x="799655" y="7251903"/>
            <a:ext cx="10668001" cy="6293752"/>
          </a:xfrm>
          <a:prstGeom prst="rect">
            <a:avLst/>
          </a:prstGeom>
          <a:ln w="12700">
            <a:miter lim="400000"/>
          </a:ln>
        </p:spPr>
      </p:pic>
      <p:pic>
        <p:nvPicPr>
          <p:cNvPr id="242" name="Image" descr="Image"/>
          <p:cNvPicPr>
            <a:picLocks noChangeAspect="1"/>
          </p:cNvPicPr>
          <p:nvPr/>
        </p:nvPicPr>
        <p:blipFill>
          <a:blip r:embed="rId3">
            <a:extLst/>
          </a:blip>
          <a:stretch>
            <a:fillRect/>
          </a:stretch>
        </p:blipFill>
        <p:spPr>
          <a:xfrm>
            <a:off x="1932072" y="828536"/>
            <a:ext cx="11112501" cy="6354429"/>
          </a:xfrm>
          <a:prstGeom prst="rect">
            <a:avLst/>
          </a:prstGeom>
          <a:ln w="12700">
            <a:miter lim="400000"/>
          </a:ln>
        </p:spPr>
      </p:pic>
      <p:sp>
        <p:nvSpPr>
          <p:cNvPr id="243" name="Two networks -Generator and Discriminator…"/>
          <p:cNvSpPr txBox="1"/>
          <p:nvPr/>
        </p:nvSpPr>
        <p:spPr>
          <a:xfrm>
            <a:off x="13006574" y="3765422"/>
            <a:ext cx="10882758" cy="61851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p>
          <a:p>
            <a:pPr algn="l">
              <a:defRPr sz="3500"/>
            </a:pPr>
            <a:r>
              <a:t>Two networks -Generator and Discriminator </a:t>
            </a:r>
          </a:p>
          <a:p>
            <a:pPr algn="l">
              <a:defRPr sz="3500"/>
            </a:pPr>
          </a:p>
          <a:p>
            <a:pPr algn="l">
              <a:defRPr sz="3500"/>
            </a:pPr>
            <a:r>
              <a:t>Generator (G) model tricks the Discriminator (D) model</a:t>
            </a:r>
          </a:p>
          <a:p>
            <a:pPr algn="l">
              <a:defRPr sz="3500"/>
            </a:pPr>
            <a:r>
              <a:t>to think generated model is real</a:t>
            </a:r>
          </a:p>
          <a:p>
            <a:pPr algn="l">
              <a:defRPr sz="3500"/>
            </a:pPr>
          </a:p>
          <a:p>
            <a:pPr algn="l">
              <a:defRPr sz="3500"/>
            </a:pPr>
            <a:r>
              <a:t>If Discriminator(D) chooses a fake image as real , </a:t>
            </a:r>
          </a:p>
          <a:p>
            <a:pPr algn="l">
              <a:defRPr sz="3500"/>
            </a:pPr>
            <a:r>
              <a:t>the Discriminator will adjust its model weights</a:t>
            </a:r>
          </a:p>
          <a:p>
            <a:pPr algn="l">
              <a:defRPr sz="3500"/>
            </a:pPr>
          </a:p>
          <a:p>
            <a:pPr algn="l">
              <a:defRPr sz="3500"/>
            </a:pPr>
            <a:r>
              <a:t>If Generator(G)  creates a fake image as real ,</a:t>
            </a:r>
          </a:p>
          <a:p>
            <a:pPr algn="l">
              <a:defRPr sz="3500"/>
            </a:pPr>
            <a:r>
              <a:t>the Generator will adjust its model weights</a:t>
            </a:r>
          </a:p>
        </p:txBody>
      </p:sp>
      <p:sp>
        <p:nvSpPr>
          <p:cNvPr id="244" name="GAN -Generative Adversarial Network"/>
          <p:cNvSpPr txBox="1"/>
          <p:nvPr>
            <p:ph type="title" idx="4294967295"/>
          </p:nvPr>
        </p:nvSpPr>
        <p:spPr>
          <a:xfrm>
            <a:off x="250542" y="32095"/>
            <a:ext cx="21792221" cy="928636"/>
          </a:xfrm>
          <a:prstGeom prst="rect">
            <a:avLst/>
          </a:prstGeom>
        </p:spPr>
        <p:txBody>
          <a:bodyPr/>
          <a:lstStyle>
            <a:lvl1pPr defTabSz="2413955">
              <a:defRPr spc="-106" sz="5346"/>
            </a:lvl1pPr>
          </a:lstStyle>
          <a:p>
            <a:pPr/>
            <a:r>
              <a:t>GAN -Generative Adversarial Network</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WGAN -Wasserstein GAN"/>
          <p:cNvSpPr txBox="1"/>
          <p:nvPr>
            <p:ph type="title" idx="4294967295"/>
          </p:nvPr>
        </p:nvSpPr>
        <p:spPr>
          <a:xfrm>
            <a:off x="52577" y="63845"/>
            <a:ext cx="21971001" cy="965050"/>
          </a:xfrm>
          <a:prstGeom prst="rect">
            <a:avLst/>
          </a:prstGeom>
        </p:spPr>
        <p:txBody>
          <a:bodyPr/>
          <a:lstStyle>
            <a:lvl1pPr>
              <a:defRPr spc="-107" sz="5400"/>
            </a:lvl1pPr>
          </a:lstStyle>
          <a:p>
            <a:pPr/>
            <a:r>
              <a:t>WGAN -Wasserstein GAN</a:t>
            </a:r>
          </a:p>
        </p:txBody>
      </p:sp>
      <p:sp>
        <p:nvSpPr>
          <p:cNvPr id="247" name="Challenges with classic GAN:…"/>
          <p:cNvSpPr txBox="1"/>
          <p:nvPr/>
        </p:nvSpPr>
        <p:spPr>
          <a:xfrm>
            <a:off x="677246" y="3387089"/>
            <a:ext cx="22431851" cy="6941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5000"/>
            </a:pPr>
            <a:r>
              <a:t>Challenges with classic GAN:</a:t>
            </a:r>
          </a:p>
          <a:p>
            <a:pPr marL="635000" indent="-635000" algn="l">
              <a:buSzPct val="123000"/>
              <a:buChar char="•"/>
              <a:defRPr sz="5000"/>
            </a:pPr>
            <a:r>
              <a:t>Mode Collapse (stuck in peak of distribution) </a:t>
            </a:r>
          </a:p>
          <a:p>
            <a:pPr marL="635000" indent="-635000" algn="l">
              <a:buSzPct val="123000"/>
              <a:buChar char="•"/>
              <a:defRPr sz="5000"/>
            </a:pPr>
            <a:r>
              <a:t>Loss value vs Quality of image</a:t>
            </a:r>
          </a:p>
          <a:p>
            <a:pPr marL="635000" indent="-635000" algn="l">
              <a:buSzPct val="123000"/>
              <a:buChar char="•"/>
              <a:defRPr sz="5000"/>
            </a:pPr>
            <a:r>
              <a:t>Flat Gradient - Distance between distributions is very large or very small</a:t>
            </a:r>
          </a:p>
          <a:p>
            <a:pPr marL="635000" indent="-635000" algn="l">
              <a:buSzPct val="123000"/>
              <a:buChar char="•"/>
              <a:defRPr sz="5000"/>
            </a:pPr>
            <a:r>
              <a:t>ARMA -Stationary</a:t>
            </a:r>
          </a:p>
          <a:p>
            <a:pPr algn="l">
              <a:defRPr sz="5000"/>
            </a:pPr>
          </a:p>
          <a:p>
            <a:pPr algn="l">
              <a:defRPr sz="5000"/>
            </a:pPr>
            <a:r>
              <a:t>WGAN :</a:t>
            </a:r>
          </a:p>
          <a:p>
            <a:pPr marL="635000" indent="-635000" algn="l">
              <a:buSzPct val="123000"/>
              <a:buChar char="•"/>
              <a:defRPr sz="5000"/>
            </a:pPr>
            <a:r>
              <a:t>Critic : No restrictions on value of critic  (0 to 1)</a:t>
            </a:r>
          </a:p>
          <a:p>
            <a:pPr marL="635000" indent="-635000" algn="l">
              <a:buSzPct val="123000"/>
              <a:buChar char="•"/>
              <a:defRPr sz="5000"/>
            </a:pPr>
            <a:r>
              <a:t>No more flat gradients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Image" descr="Image"/>
          <p:cNvPicPr>
            <a:picLocks noChangeAspect="1"/>
          </p:cNvPicPr>
          <p:nvPr/>
        </p:nvPicPr>
        <p:blipFill>
          <a:blip r:embed="rId2">
            <a:extLst/>
          </a:blip>
          <a:stretch>
            <a:fillRect/>
          </a:stretch>
        </p:blipFill>
        <p:spPr>
          <a:xfrm>
            <a:off x="6543554" y="2186299"/>
            <a:ext cx="10160001" cy="9343402"/>
          </a:xfrm>
          <a:prstGeom prst="rect">
            <a:avLst/>
          </a:prstGeom>
          <a:ln w="12700">
            <a:miter lim="400000"/>
          </a:ln>
        </p:spPr>
      </p:pic>
      <p:sp>
        <p:nvSpPr>
          <p:cNvPr id="250" name="Generative Model  Trilemma"/>
          <p:cNvSpPr txBox="1"/>
          <p:nvPr>
            <p:ph type="title" idx="4294967295"/>
          </p:nvPr>
        </p:nvSpPr>
        <p:spPr>
          <a:xfrm>
            <a:off x="250542" y="32095"/>
            <a:ext cx="21792221" cy="928636"/>
          </a:xfrm>
          <a:prstGeom prst="rect">
            <a:avLst/>
          </a:prstGeom>
        </p:spPr>
        <p:txBody>
          <a:bodyPr/>
          <a:lstStyle>
            <a:lvl1pPr defTabSz="2413955">
              <a:defRPr spc="-106" sz="5346"/>
            </a:lvl1pPr>
          </a:lstStyle>
          <a:p>
            <a:pPr/>
            <a:r>
              <a:t>Generative Model  Trilemma</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imeGAN"/>
          <p:cNvSpPr txBox="1"/>
          <p:nvPr>
            <p:ph type="title" idx="4294967295"/>
          </p:nvPr>
        </p:nvSpPr>
        <p:spPr>
          <a:xfrm>
            <a:off x="52577" y="63845"/>
            <a:ext cx="21971001" cy="965050"/>
          </a:xfrm>
          <a:prstGeom prst="rect">
            <a:avLst/>
          </a:prstGeom>
        </p:spPr>
        <p:txBody>
          <a:bodyPr/>
          <a:lstStyle>
            <a:lvl1pPr>
              <a:defRPr spc="-107" sz="5400"/>
            </a:lvl1pPr>
          </a:lstStyle>
          <a:p>
            <a:pPr/>
            <a:r>
              <a:t>TimeGAN</a:t>
            </a:r>
          </a:p>
        </p:txBody>
      </p:sp>
      <p:pic>
        <p:nvPicPr>
          <p:cNvPr id="253" name="Image" descr="Image"/>
          <p:cNvPicPr>
            <a:picLocks noChangeAspect="1"/>
          </p:cNvPicPr>
          <p:nvPr/>
        </p:nvPicPr>
        <p:blipFill>
          <a:blip r:embed="rId2">
            <a:extLst/>
          </a:blip>
          <a:stretch>
            <a:fillRect/>
          </a:stretch>
        </p:blipFill>
        <p:spPr>
          <a:xfrm>
            <a:off x="160418" y="1191948"/>
            <a:ext cx="12344470" cy="12264913"/>
          </a:xfrm>
          <a:prstGeom prst="rect">
            <a:avLst/>
          </a:prstGeom>
          <a:ln w="12700">
            <a:miter lim="400000"/>
          </a:ln>
        </p:spPr>
      </p:pic>
      <p:sp>
        <p:nvSpPr>
          <p:cNvPr id="254" name="Apart from Generator ,Discriminative models , there are Embedding and…"/>
          <p:cNvSpPr txBox="1"/>
          <p:nvPr/>
        </p:nvSpPr>
        <p:spPr>
          <a:xfrm>
            <a:off x="12858437" y="4644704"/>
            <a:ext cx="11108056" cy="535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Apart from Generator ,Discriminative models , there are Embedding and </a:t>
            </a:r>
          </a:p>
          <a:p>
            <a:pPr lvl="1" algn="l" defTabSz="825500">
              <a:defRPr sz="2500">
                <a:solidFill>
                  <a:srgbClr val="000000"/>
                </a:solidFill>
                <a:latin typeface="Helvetica Neue Medium"/>
                <a:ea typeface="Helvetica Neue Medium"/>
                <a:cs typeface="Helvetica Neue Medium"/>
                <a:sym typeface="Helvetica Neue Medium"/>
              </a:defRPr>
            </a:pPr>
            <a:r>
              <a:t>Recovery models</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3 loss functions - Reconstruction , Supervised and Unsupervised </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Training: AutoEncoder for optimal reconstruction</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Training Supervisor to capture temporal behavior</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Training 4 models while minimizing the 3 loss functions</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Less sensitive to hyper parameters changes and more stable </a:t>
            </a:r>
          </a:p>
          <a:p>
            <a:pPr algn="l" defTabSz="825500">
              <a:defRPr sz="2500">
                <a:solidFill>
                  <a:srgbClr val="000000"/>
                </a:solidFill>
                <a:latin typeface="Helvetica Neue Medium"/>
                <a:ea typeface="Helvetica Neue Medium"/>
                <a:cs typeface="Helvetica Neue Medium"/>
                <a:sym typeface="Helvetica Neue Medium"/>
              </a:defRPr>
            </a:pPr>
            <a:r>
              <a:t>    training process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2">
            <a:extLst/>
          </a:blip>
          <a:stretch>
            <a:fillRect/>
          </a:stretch>
        </p:blipFill>
        <p:spPr>
          <a:xfrm>
            <a:off x="2082800" y="2743200"/>
            <a:ext cx="19050000" cy="7840072"/>
          </a:xfrm>
          <a:prstGeom prst="rect">
            <a:avLst/>
          </a:prstGeom>
          <a:ln w="12700">
            <a:miter lim="400000"/>
          </a:ln>
        </p:spPr>
      </p:pic>
      <p:sp>
        <p:nvSpPr>
          <p:cNvPr id="257" name="Conditional GAN - Multiple inputs"/>
          <p:cNvSpPr txBox="1"/>
          <p:nvPr>
            <p:ph type="title" idx="4294967295"/>
          </p:nvPr>
        </p:nvSpPr>
        <p:spPr>
          <a:xfrm>
            <a:off x="52577" y="63845"/>
            <a:ext cx="21971001" cy="965050"/>
          </a:xfrm>
          <a:prstGeom prst="rect">
            <a:avLst/>
          </a:prstGeom>
        </p:spPr>
        <p:txBody>
          <a:bodyPr/>
          <a:lstStyle>
            <a:lvl1pPr>
              <a:defRPr spc="-107" sz="5400"/>
            </a:lvl1pPr>
          </a:lstStyle>
          <a:p>
            <a:pPr/>
            <a:r>
              <a:t>Conditional GAN - Multiple inputs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Disclaimer"/>
          <p:cNvSpPr txBox="1"/>
          <p:nvPr>
            <p:ph type="title" idx="4294967295"/>
          </p:nvPr>
        </p:nvSpPr>
        <p:spPr>
          <a:xfrm>
            <a:off x="708867" y="368596"/>
            <a:ext cx="21971001" cy="1433163"/>
          </a:xfrm>
          <a:prstGeom prst="rect">
            <a:avLst/>
          </a:prstGeom>
        </p:spPr>
        <p:txBody>
          <a:bodyPr/>
          <a:lstStyle>
            <a:lvl1pPr>
              <a:defRPr spc="-107" sz="5400"/>
            </a:lvl1pPr>
          </a:lstStyle>
          <a:p>
            <a:pPr/>
            <a:r>
              <a:t>Disclaimer</a:t>
            </a:r>
          </a:p>
        </p:txBody>
      </p:sp>
      <p:sp>
        <p:nvSpPr>
          <p:cNvPr id="156" name="Views and opinions expressed in my presentation are solely my own and do not necessarily reflect the views or opinions of my employer.While my presentation may touch on some of the work that I do at my company, it is important to note that the contents o"/>
          <p:cNvSpPr txBox="1"/>
          <p:nvPr/>
        </p:nvSpPr>
        <p:spPr>
          <a:xfrm>
            <a:off x="1796597" y="4358497"/>
            <a:ext cx="21803101" cy="3441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3600">
                <a:latin typeface="Helvetica Neue Medium"/>
                <a:ea typeface="Helvetica Neue Medium"/>
                <a:cs typeface="Helvetica Neue Medium"/>
                <a:sym typeface="Helvetica Neue Medium"/>
              </a:defRPr>
            </a:pPr>
          </a:p>
          <a:p>
            <a:pPr algn="l">
              <a:defRPr i="1" sz="3600">
                <a:latin typeface="Helvetica Neue Medium"/>
                <a:ea typeface="Helvetica Neue Medium"/>
                <a:cs typeface="Helvetica Neue Medium"/>
                <a:sym typeface="Helvetica Neue Medium"/>
              </a:defRPr>
            </a:pPr>
            <a:r>
              <a:t>Views and opinions expressed in my presentation are solely my own and do not necessarily reflect the views or opinions of my employer.While my presentation may touch on some of the work that I do at my company, it is important to note that the contents of my speech are based on my own research, thoughts, and ideas. Any statements or recommendations made during my talk are not endorsed by my employer and should not be taken as official company positions or policies.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LSTM -Long Short Term Memory Models"/>
          <p:cNvSpPr txBox="1"/>
          <p:nvPr>
            <p:ph type="title"/>
          </p:nvPr>
        </p:nvSpPr>
        <p:spPr>
          <a:xfrm>
            <a:off x="275709" y="141748"/>
            <a:ext cx="21971001" cy="1433164"/>
          </a:xfrm>
          <a:prstGeom prst="rect">
            <a:avLst/>
          </a:prstGeom>
        </p:spPr>
        <p:txBody>
          <a:bodyPr/>
          <a:lstStyle>
            <a:lvl1pPr>
              <a:defRPr spc="-107" sz="5400"/>
            </a:lvl1pPr>
          </a:lstStyle>
          <a:p>
            <a:pPr/>
            <a:r>
              <a:t>LSTM -Long Short Term Memory Models</a:t>
            </a:r>
          </a:p>
        </p:txBody>
      </p:sp>
      <p:pic>
        <p:nvPicPr>
          <p:cNvPr id="260" name="Image" descr="Image"/>
          <p:cNvPicPr>
            <a:picLocks noChangeAspect="1"/>
          </p:cNvPicPr>
          <p:nvPr/>
        </p:nvPicPr>
        <p:blipFill>
          <a:blip r:embed="rId2">
            <a:extLst/>
          </a:blip>
          <a:stretch>
            <a:fillRect/>
          </a:stretch>
        </p:blipFill>
        <p:spPr>
          <a:xfrm>
            <a:off x="2251667" y="1542206"/>
            <a:ext cx="11808613" cy="11887733"/>
          </a:xfrm>
          <a:prstGeom prst="rect">
            <a:avLst/>
          </a:prstGeom>
          <a:ln w="12700">
            <a:miter lim="400000"/>
          </a:ln>
        </p:spPr>
      </p:pic>
      <p:pic>
        <p:nvPicPr>
          <p:cNvPr id="261" name="Image" descr="Image"/>
          <p:cNvPicPr>
            <a:picLocks noChangeAspect="1"/>
          </p:cNvPicPr>
          <p:nvPr/>
        </p:nvPicPr>
        <p:blipFill>
          <a:blip r:embed="rId3">
            <a:extLst/>
          </a:blip>
          <a:stretch>
            <a:fillRect/>
          </a:stretch>
        </p:blipFill>
        <p:spPr>
          <a:xfrm>
            <a:off x="15334324" y="4610100"/>
            <a:ext cx="6591301" cy="4495800"/>
          </a:xfrm>
          <a:prstGeom prst="rect">
            <a:avLst/>
          </a:prstGeom>
          <a:ln w="12700">
            <a:miter lim="400000"/>
          </a:ln>
        </p:spPr>
      </p:pic>
      <p:sp>
        <p:nvSpPr>
          <p:cNvPr id="262" name="Month ,Season ,day of week"/>
          <p:cNvSpPr txBox="1"/>
          <p:nvPr/>
        </p:nvSpPr>
        <p:spPr>
          <a:xfrm>
            <a:off x="18849627" y="4251688"/>
            <a:ext cx="2703678" cy="3245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Month ,Season ,day of week</a:t>
            </a:r>
          </a:p>
        </p:txBody>
      </p:sp>
      <p:sp>
        <p:nvSpPr>
          <p:cNvPr id="263" name="#Deposits ,#Withdrawals #outages"/>
          <p:cNvSpPr txBox="1"/>
          <p:nvPr/>
        </p:nvSpPr>
        <p:spPr>
          <a:xfrm>
            <a:off x="15458287" y="4251688"/>
            <a:ext cx="3271826" cy="3245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#Deposits ,#Withdrawals #outages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LSTM -Anomaly Detection"/>
          <p:cNvSpPr txBox="1"/>
          <p:nvPr>
            <p:ph type="title"/>
          </p:nvPr>
        </p:nvSpPr>
        <p:spPr>
          <a:xfrm>
            <a:off x="275709" y="141748"/>
            <a:ext cx="21971001" cy="1433164"/>
          </a:xfrm>
          <a:prstGeom prst="rect">
            <a:avLst/>
          </a:prstGeom>
        </p:spPr>
        <p:txBody>
          <a:bodyPr/>
          <a:lstStyle>
            <a:lvl1pPr>
              <a:defRPr spc="-107" sz="5400"/>
            </a:lvl1pPr>
          </a:lstStyle>
          <a:p>
            <a:pPr/>
            <a:r>
              <a:t>LSTM -Anomaly Detection</a:t>
            </a:r>
          </a:p>
        </p:txBody>
      </p:sp>
      <p:pic>
        <p:nvPicPr>
          <p:cNvPr id="266" name="Image" descr="Image"/>
          <p:cNvPicPr>
            <a:picLocks noChangeAspect="1"/>
          </p:cNvPicPr>
          <p:nvPr/>
        </p:nvPicPr>
        <p:blipFill>
          <a:blip r:embed="rId2">
            <a:extLst/>
          </a:blip>
          <a:stretch>
            <a:fillRect/>
          </a:stretch>
        </p:blipFill>
        <p:spPr>
          <a:xfrm>
            <a:off x="1562100" y="1371600"/>
            <a:ext cx="10033000" cy="5283200"/>
          </a:xfrm>
          <a:prstGeom prst="rect">
            <a:avLst/>
          </a:prstGeom>
          <a:ln w="12700">
            <a:miter lim="400000"/>
          </a:ln>
        </p:spPr>
      </p:pic>
      <p:pic>
        <p:nvPicPr>
          <p:cNvPr id="267" name="Image" descr="Image"/>
          <p:cNvPicPr>
            <a:picLocks noChangeAspect="1"/>
          </p:cNvPicPr>
          <p:nvPr/>
        </p:nvPicPr>
        <p:blipFill>
          <a:blip r:embed="rId3">
            <a:extLst/>
          </a:blip>
          <a:srcRect l="0" t="0" r="237" b="15348"/>
          <a:stretch>
            <a:fillRect/>
          </a:stretch>
        </p:blipFill>
        <p:spPr>
          <a:xfrm>
            <a:off x="1447800" y="7810500"/>
            <a:ext cx="19714357" cy="4622800"/>
          </a:xfrm>
          <a:prstGeom prst="rect">
            <a:avLst/>
          </a:prstGeom>
          <a:ln w="12700">
            <a:miter lim="400000"/>
          </a:ln>
        </p:spPr>
      </p:pic>
      <p:pic>
        <p:nvPicPr>
          <p:cNvPr id="268" name="Image" descr="Image"/>
          <p:cNvPicPr>
            <a:picLocks noChangeAspect="1"/>
          </p:cNvPicPr>
          <p:nvPr/>
        </p:nvPicPr>
        <p:blipFill>
          <a:blip r:embed="rId4">
            <a:extLst/>
          </a:blip>
          <a:stretch>
            <a:fillRect/>
          </a:stretch>
        </p:blipFill>
        <p:spPr>
          <a:xfrm>
            <a:off x="14217650" y="2374900"/>
            <a:ext cx="6350000" cy="3957995"/>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Variational AutoEncoders -Reparameterisation Trick"/>
          <p:cNvSpPr txBox="1"/>
          <p:nvPr>
            <p:ph type="title"/>
          </p:nvPr>
        </p:nvSpPr>
        <p:spPr>
          <a:xfrm>
            <a:off x="292100" y="-33263"/>
            <a:ext cx="21971000" cy="994419"/>
          </a:xfrm>
          <a:prstGeom prst="rect">
            <a:avLst/>
          </a:prstGeom>
        </p:spPr>
        <p:txBody>
          <a:bodyPr/>
          <a:lstStyle>
            <a:lvl1pPr>
              <a:defRPr spc="-107" sz="5400"/>
            </a:lvl1pPr>
          </a:lstStyle>
          <a:p>
            <a:pPr/>
            <a:r>
              <a:t>Variational AutoEncoders -Reparameterisation Trick</a:t>
            </a:r>
          </a:p>
        </p:txBody>
      </p:sp>
      <p:pic>
        <p:nvPicPr>
          <p:cNvPr id="271" name="Image" descr="Image"/>
          <p:cNvPicPr>
            <a:picLocks noChangeAspect="1"/>
          </p:cNvPicPr>
          <p:nvPr/>
        </p:nvPicPr>
        <p:blipFill>
          <a:blip r:embed="rId2">
            <a:extLst/>
          </a:blip>
          <a:stretch>
            <a:fillRect/>
          </a:stretch>
        </p:blipFill>
        <p:spPr>
          <a:xfrm>
            <a:off x="1080946" y="2320189"/>
            <a:ext cx="8547101" cy="3670301"/>
          </a:xfrm>
          <a:prstGeom prst="rect">
            <a:avLst/>
          </a:prstGeom>
          <a:ln w="12700">
            <a:miter lim="400000"/>
          </a:ln>
        </p:spPr>
      </p:pic>
      <p:pic>
        <p:nvPicPr>
          <p:cNvPr id="272" name="Image" descr="Image"/>
          <p:cNvPicPr>
            <a:picLocks noChangeAspect="1"/>
          </p:cNvPicPr>
          <p:nvPr/>
        </p:nvPicPr>
        <p:blipFill>
          <a:blip r:embed="rId3">
            <a:extLst/>
          </a:blip>
          <a:stretch>
            <a:fillRect/>
          </a:stretch>
        </p:blipFill>
        <p:spPr>
          <a:xfrm>
            <a:off x="17388123" y="2212239"/>
            <a:ext cx="5283201" cy="3886201"/>
          </a:xfrm>
          <a:prstGeom prst="rect">
            <a:avLst/>
          </a:prstGeom>
          <a:ln w="12700">
            <a:miter lim="400000"/>
          </a:ln>
        </p:spPr>
      </p:pic>
      <p:sp>
        <p:nvSpPr>
          <p:cNvPr id="273" name="Learned parameters (during back propagation)"/>
          <p:cNvSpPr txBox="1"/>
          <p:nvPr/>
        </p:nvSpPr>
        <p:spPr>
          <a:xfrm>
            <a:off x="1362516" y="8485578"/>
            <a:ext cx="7983960"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a:ea typeface="Helvetica"/>
                <a:cs typeface="Helvetica"/>
                <a:sym typeface="Helvetica"/>
              </a:defRPr>
            </a:lvl1pPr>
          </a:lstStyle>
          <a:p>
            <a:pPr/>
            <a:r>
              <a:t>Learned parameters (during back propagation)</a:t>
            </a:r>
          </a:p>
        </p:txBody>
      </p:sp>
      <p:pic>
        <p:nvPicPr>
          <p:cNvPr id="274" name="Image" descr="Image"/>
          <p:cNvPicPr>
            <a:picLocks noChangeAspect="1"/>
          </p:cNvPicPr>
          <p:nvPr/>
        </p:nvPicPr>
        <p:blipFill>
          <a:blip r:embed="rId4">
            <a:extLst/>
          </a:blip>
          <a:stretch>
            <a:fillRect/>
          </a:stretch>
        </p:blipFill>
        <p:spPr>
          <a:xfrm>
            <a:off x="2794000" y="9630599"/>
            <a:ext cx="4775200" cy="1879601"/>
          </a:xfrm>
          <a:prstGeom prst="rect">
            <a:avLst/>
          </a:prstGeom>
          <a:ln w="12700">
            <a:miter lim="400000"/>
          </a:ln>
        </p:spPr>
      </p:pic>
      <p:sp>
        <p:nvSpPr>
          <p:cNvPr id="275" name="Standard normal distribution…"/>
          <p:cNvSpPr txBox="1"/>
          <p:nvPr/>
        </p:nvSpPr>
        <p:spPr>
          <a:xfrm>
            <a:off x="7442200" y="11252200"/>
            <a:ext cx="6911839"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a:ea typeface="Helvetica"/>
                <a:cs typeface="Helvetica"/>
                <a:sym typeface="Helvetica"/>
              </a:defRPr>
            </a:pPr>
            <a:r>
              <a:t>Standard normal distribution</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a:ea typeface="Helvetica"/>
                <a:cs typeface="Helvetica"/>
                <a:sym typeface="Helvetica"/>
              </a:defRPr>
            </a:pPr>
            <a:r>
              <a:t>﻿﻿Fixed space where we randomly sample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a:ea typeface="Helvetica"/>
                <a:cs typeface="Helvetica"/>
                <a:sym typeface="Helvetica"/>
              </a:defRPr>
            </a:pPr>
            <a:r>
              <a:t>﻿﻿Not learned during back propagation</a:t>
            </a:r>
          </a:p>
        </p:txBody>
      </p:sp>
      <p:sp>
        <p:nvSpPr>
          <p:cNvPr id="276" name="Line"/>
          <p:cNvSpPr/>
          <p:nvPr/>
        </p:nvSpPr>
        <p:spPr>
          <a:xfrm flipV="1">
            <a:off x="4551958" y="9102347"/>
            <a:ext cx="1" cy="470284"/>
          </a:xfrm>
          <a:prstGeom prst="line">
            <a:avLst/>
          </a:prstGeom>
          <a:ln w="25400">
            <a:solidFill>
              <a:srgbClr val="000000"/>
            </a:solidFill>
            <a:miter lim="400000"/>
            <a:tailEnd type="triangle"/>
          </a:ln>
        </p:spPr>
        <p:txBody>
          <a:bodyPr lIns="50800" tIns="50800" rIns="50800" bIns="50800" anchor="ctr"/>
          <a:lstStyle/>
          <a:p>
            <a:pPr/>
          </a:p>
        </p:txBody>
      </p:sp>
      <p:sp>
        <p:nvSpPr>
          <p:cNvPr id="277" name="Line"/>
          <p:cNvSpPr/>
          <p:nvPr/>
        </p:nvSpPr>
        <p:spPr>
          <a:xfrm flipV="1">
            <a:off x="5893512" y="9105928"/>
            <a:ext cx="1" cy="463122"/>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2">
            <a:extLst/>
          </a:blip>
          <a:stretch>
            <a:fillRect/>
          </a:stretch>
        </p:blipFill>
        <p:spPr>
          <a:xfrm>
            <a:off x="2501900" y="2774950"/>
            <a:ext cx="8356600" cy="4102100"/>
          </a:xfrm>
          <a:prstGeom prst="rect">
            <a:avLst/>
          </a:prstGeom>
          <a:ln w="12700">
            <a:miter lim="400000"/>
          </a:ln>
        </p:spPr>
      </p:pic>
      <p:pic>
        <p:nvPicPr>
          <p:cNvPr id="280" name="Image" descr="Image"/>
          <p:cNvPicPr>
            <a:picLocks noChangeAspect="1"/>
          </p:cNvPicPr>
          <p:nvPr/>
        </p:nvPicPr>
        <p:blipFill>
          <a:blip r:embed="rId3">
            <a:extLst/>
          </a:blip>
          <a:stretch>
            <a:fillRect/>
          </a:stretch>
        </p:blipFill>
        <p:spPr>
          <a:xfrm>
            <a:off x="6356350" y="7899400"/>
            <a:ext cx="7708900" cy="3048000"/>
          </a:xfrm>
          <a:prstGeom prst="rect">
            <a:avLst/>
          </a:prstGeom>
          <a:ln w="12700">
            <a:miter lim="400000"/>
          </a:ln>
        </p:spPr>
      </p:pic>
      <p:sp>
        <p:nvSpPr>
          <p:cNvPr id="281" name="Disentangled Variational AutoEncoders"/>
          <p:cNvSpPr txBox="1"/>
          <p:nvPr>
            <p:ph type="title"/>
          </p:nvPr>
        </p:nvSpPr>
        <p:spPr>
          <a:xfrm>
            <a:off x="292100" y="-33263"/>
            <a:ext cx="21971000" cy="994419"/>
          </a:xfrm>
          <a:prstGeom prst="rect">
            <a:avLst/>
          </a:prstGeom>
        </p:spPr>
        <p:txBody>
          <a:bodyPr/>
          <a:lstStyle>
            <a:lvl1pPr>
              <a:defRPr spc="-107" sz="5400"/>
            </a:lvl1pPr>
          </a:lstStyle>
          <a:p>
            <a:pPr/>
            <a:r>
              <a:t>Disentangled Variational AutoEncoders</a:t>
            </a:r>
          </a:p>
        </p:txBody>
      </p:sp>
      <p:pic>
        <p:nvPicPr>
          <p:cNvPr id="282" name="Image" descr="Image"/>
          <p:cNvPicPr>
            <a:picLocks noChangeAspect="1"/>
          </p:cNvPicPr>
          <p:nvPr/>
        </p:nvPicPr>
        <p:blipFill>
          <a:blip r:embed="rId4">
            <a:extLst/>
          </a:blip>
          <a:stretch>
            <a:fillRect/>
          </a:stretch>
        </p:blipFill>
        <p:spPr>
          <a:xfrm>
            <a:off x="10883900" y="6699250"/>
            <a:ext cx="8153400" cy="7747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Image" descr="Image"/>
          <p:cNvPicPr>
            <a:picLocks noChangeAspect="1"/>
          </p:cNvPicPr>
          <p:nvPr/>
        </p:nvPicPr>
        <p:blipFill>
          <a:blip r:embed="rId2">
            <a:extLst/>
          </a:blip>
          <a:stretch>
            <a:fillRect/>
          </a:stretch>
        </p:blipFill>
        <p:spPr>
          <a:xfrm>
            <a:off x="1631950" y="8547959"/>
            <a:ext cx="11671300" cy="2247901"/>
          </a:xfrm>
          <a:prstGeom prst="rect">
            <a:avLst/>
          </a:prstGeom>
          <a:ln w="12700">
            <a:miter lim="400000"/>
          </a:ln>
        </p:spPr>
      </p:pic>
      <p:pic>
        <p:nvPicPr>
          <p:cNvPr id="285" name="Image" descr="Image"/>
          <p:cNvPicPr>
            <a:picLocks noChangeAspect="1"/>
          </p:cNvPicPr>
          <p:nvPr/>
        </p:nvPicPr>
        <p:blipFill>
          <a:blip r:embed="rId3">
            <a:extLst/>
          </a:blip>
          <a:stretch>
            <a:fillRect/>
          </a:stretch>
        </p:blipFill>
        <p:spPr>
          <a:xfrm>
            <a:off x="1695450" y="4044584"/>
            <a:ext cx="13017500" cy="3200401"/>
          </a:xfrm>
          <a:prstGeom prst="rect">
            <a:avLst/>
          </a:prstGeom>
          <a:ln w="12700">
            <a:miter lim="400000"/>
          </a:ln>
        </p:spPr>
      </p:pic>
      <p:sp>
        <p:nvSpPr>
          <p:cNvPr id="286" name="LSTM Tricks : Price Movements vs. Close price in Trading securities"/>
          <p:cNvSpPr txBox="1"/>
          <p:nvPr>
            <p:ph type="title"/>
          </p:nvPr>
        </p:nvSpPr>
        <p:spPr>
          <a:xfrm>
            <a:off x="72213" y="114645"/>
            <a:ext cx="21971001" cy="1433164"/>
          </a:xfrm>
          <a:prstGeom prst="rect">
            <a:avLst/>
          </a:prstGeom>
        </p:spPr>
        <p:txBody>
          <a:bodyPr/>
          <a:lstStyle>
            <a:lvl1pPr>
              <a:defRPr spc="-107" sz="5400"/>
            </a:lvl1pPr>
          </a:lstStyle>
          <a:p>
            <a:pPr/>
            <a:r>
              <a:t>LSTM Tricks : Price Movements vs. Close price in Trading securities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Image" descr="Image"/>
          <p:cNvPicPr>
            <a:picLocks noChangeAspect="1"/>
          </p:cNvPicPr>
          <p:nvPr/>
        </p:nvPicPr>
        <p:blipFill>
          <a:blip r:embed="rId2">
            <a:extLst/>
          </a:blip>
          <a:stretch>
            <a:fillRect/>
          </a:stretch>
        </p:blipFill>
        <p:spPr>
          <a:xfrm>
            <a:off x="507936" y="4000953"/>
            <a:ext cx="19672301" cy="6705601"/>
          </a:xfrm>
          <a:prstGeom prst="rect">
            <a:avLst/>
          </a:prstGeom>
          <a:ln w="12700">
            <a:miter lim="400000"/>
          </a:ln>
        </p:spPr>
      </p:pic>
      <p:sp>
        <p:nvSpPr>
          <p:cNvPr id="289" name="Flow based models"/>
          <p:cNvSpPr txBox="1"/>
          <p:nvPr>
            <p:ph type="title"/>
          </p:nvPr>
        </p:nvSpPr>
        <p:spPr>
          <a:xfrm>
            <a:off x="297068" y="215235"/>
            <a:ext cx="21971001" cy="994419"/>
          </a:xfrm>
          <a:prstGeom prst="rect">
            <a:avLst/>
          </a:prstGeom>
        </p:spPr>
        <p:txBody>
          <a:bodyPr/>
          <a:lstStyle>
            <a:lvl1pPr>
              <a:defRPr spc="-107" sz="5400"/>
            </a:lvl1pPr>
          </a:lstStyle>
          <a:p>
            <a:pPr/>
            <a:r>
              <a:t>Flow based models</a:t>
            </a:r>
          </a:p>
        </p:txBody>
      </p:sp>
      <p:pic>
        <p:nvPicPr>
          <p:cNvPr id="290" name="Image" descr="Image"/>
          <p:cNvPicPr>
            <a:picLocks noChangeAspect="1"/>
          </p:cNvPicPr>
          <p:nvPr/>
        </p:nvPicPr>
        <p:blipFill>
          <a:blip r:embed="rId3">
            <a:extLst/>
          </a:blip>
          <a:stretch>
            <a:fillRect/>
          </a:stretch>
        </p:blipFill>
        <p:spPr>
          <a:xfrm>
            <a:off x="10420286" y="7474403"/>
            <a:ext cx="101601" cy="12701"/>
          </a:xfrm>
          <a:prstGeom prst="rect">
            <a:avLst/>
          </a:prstGeom>
          <a:ln w="12700">
            <a:miter lim="400000"/>
          </a:ln>
        </p:spPr>
      </p:pic>
      <p:pic>
        <p:nvPicPr>
          <p:cNvPr id="291" name="Image" descr="Image"/>
          <p:cNvPicPr>
            <a:picLocks noChangeAspect="1"/>
          </p:cNvPicPr>
          <p:nvPr/>
        </p:nvPicPr>
        <p:blipFill>
          <a:blip r:embed="rId4">
            <a:extLst/>
          </a:blip>
          <a:stretch>
            <a:fillRect/>
          </a:stretch>
        </p:blipFill>
        <p:spPr>
          <a:xfrm>
            <a:off x="6464236" y="5461844"/>
            <a:ext cx="7759701" cy="33586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Image" descr="Image"/>
          <p:cNvPicPr>
            <a:picLocks noChangeAspect="1"/>
          </p:cNvPicPr>
          <p:nvPr/>
        </p:nvPicPr>
        <p:blipFill>
          <a:blip r:embed="rId2">
            <a:extLst/>
          </a:blip>
          <a:stretch>
            <a:fillRect/>
          </a:stretch>
        </p:blipFill>
        <p:spPr>
          <a:xfrm>
            <a:off x="2446527" y="4750352"/>
            <a:ext cx="17183101" cy="6106826"/>
          </a:xfrm>
          <a:prstGeom prst="rect">
            <a:avLst/>
          </a:prstGeom>
          <a:ln w="12700">
            <a:miter lim="400000"/>
          </a:ln>
        </p:spPr>
      </p:pic>
      <p:sp>
        <p:nvSpPr>
          <p:cNvPr id="294" name="CLIP MultiModal architecture -Generate synthetic data based on text and image"/>
          <p:cNvSpPr txBox="1"/>
          <p:nvPr>
            <p:ph type="title" idx="4294967295"/>
          </p:nvPr>
        </p:nvSpPr>
        <p:spPr>
          <a:xfrm>
            <a:off x="52577" y="63845"/>
            <a:ext cx="21971001" cy="965050"/>
          </a:xfrm>
          <a:prstGeom prst="rect">
            <a:avLst/>
          </a:prstGeom>
        </p:spPr>
        <p:txBody>
          <a:bodyPr/>
          <a:lstStyle>
            <a:lvl1pPr defTabSz="2121354">
              <a:defRPr spc="-93" sz="4698"/>
            </a:lvl1pPr>
          </a:lstStyle>
          <a:p>
            <a:pPr/>
            <a:r>
              <a:t>CLIP MultiModal architecture -Generate synthetic data based on text and image </a:t>
            </a:r>
          </a:p>
        </p:txBody>
      </p:sp>
      <p:sp>
        <p:nvSpPr>
          <p:cNvPr id="295" name="CLIP: Contrastive Language-Image Pre-Training"/>
          <p:cNvSpPr txBox="1"/>
          <p:nvPr/>
        </p:nvSpPr>
        <p:spPr>
          <a:xfrm>
            <a:off x="4732679" y="2693025"/>
            <a:ext cx="12083207"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400">
                <a:solidFill>
                  <a:srgbClr val="1F2328"/>
                </a:solidFill>
                <a:latin typeface="Helvetica"/>
                <a:ea typeface="Helvetica"/>
                <a:cs typeface="Helvetica"/>
                <a:sym typeface="Helvetica"/>
              </a:defRPr>
            </a:lvl1pPr>
          </a:lstStyle>
          <a:p>
            <a:pPr/>
            <a:r>
              <a:t>CLIP: Contrastive Language-Image Pre-Training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Image" descr="Image"/>
          <p:cNvPicPr>
            <a:picLocks noChangeAspect="1"/>
          </p:cNvPicPr>
          <p:nvPr/>
        </p:nvPicPr>
        <p:blipFill>
          <a:blip r:embed="rId2">
            <a:extLst/>
          </a:blip>
          <a:stretch>
            <a:fillRect/>
          </a:stretch>
        </p:blipFill>
        <p:spPr>
          <a:xfrm>
            <a:off x="1954973" y="1617662"/>
            <a:ext cx="9410701" cy="3695701"/>
          </a:xfrm>
          <a:prstGeom prst="rect">
            <a:avLst/>
          </a:prstGeom>
          <a:ln w="12700">
            <a:miter lim="400000"/>
          </a:ln>
        </p:spPr>
      </p:pic>
      <p:sp>
        <p:nvSpPr>
          <p:cNvPr id="298" name="INCLUDE PROMPTS"/>
          <p:cNvSpPr/>
          <p:nvPr/>
        </p:nvSpPr>
        <p:spPr>
          <a:xfrm>
            <a:off x="1727696" y="6273800"/>
            <a:ext cx="3233044" cy="2669382"/>
          </a:xfrm>
          <a:prstGeom prst="rect">
            <a:avLst/>
          </a:prstGeom>
          <a:solidFill>
            <a:srgbClr val="28CD4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INCLUDE PROMPTS</a:t>
            </a:r>
          </a:p>
        </p:txBody>
      </p:sp>
      <p:sp>
        <p:nvSpPr>
          <p:cNvPr id="299" name="EXTRA PROMPTS"/>
          <p:cNvSpPr/>
          <p:nvPr/>
        </p:nvSpPr>
        <p:spPr>
          <a:xfrm>
            <a:off x="1727696" y="9550400"/>
            <a:ext cx="3233044" cy="2669382"/>
          </a:xfrm>
          <a:prstGeom prst="rect">
            <a:avLst/>
          </a:prstGeom>
          <a:solidFill>
            <a:srgbClr val="FF3B3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EXTRA PROMPTS</a:t>
            </a:r>
          </a:p>
        </p:txBody>
      </p:sp>
      <p:sp>
        <p:nvSpPr>
          <p:cNvPr id="300" name="CLIP"/>
          <p:cNvSpPr/>
          <p:nvPr/>
        </p:nvSpPr>
        <p:spPr>
          <a:xfrm>
            <a:off x="7087096" y="6019800"/>
            <a:ext cx="4188553" cy="2669382"/>
          </a:xfrm>
          <a:prstGeom prst="rect">
            <a:avLst/>
          </a:prstGeom>
          <a:solidFill>
            <a:srgbClr val="00FD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CLIP</a:t>
            </a:r>
          </a:p>
        </p:txBody>
      </p:sp>
      <p:sp>
        <p:nvSpPr>
          <p:cNvPr id="301" name="LOSS FUNC"/>
          <p:cNvSpPr/>
          <p:nvPr/>
        </p:nvSpPr>
        <p:spPr>
          <a:xfrm>
            <a:off x="12624296" y="6019800"/>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LOSS FUNC</a:t>
            </a:r>
          </a:p>
        </p:txBody>
      </p:sp>
      <p:sp>
        <p:nvSpPr>
          <p:cNvPr id="302" name="LATENT SPACE…"/>
          <p:cNvSpPr/>
          <p:nvPr/>
        </p:nvSpPr>
        <p:spPr>
          <a:xfrm>
            <a:off x="12624296" y="9880600"/>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r>
              <a:t>LATENT SPACE</a:t>
            </a:r>
          </a:p>
          <a:p>
            <a:pPr defTabSz="825500">
              <a:defRPr sz="3200">
                <a:solidFill>
                  <a:srgbClr val="000000"/>
                </a:solidFill>
                <a:latin typeface="Helvetica Neue Medium"/>
                <a:ea typeface="Helvetica Neue Medium"/>
                <a:cs typeface="Helvetica Neue Medium"/>
                <a:sym typeface="Helvetica Neue Medium"/>
              </a:defRPr>
            </a:pPr>
            <a:r>
              <a:t>Parameters</a:t>
            </a:r>
          </a:p>
        </p:txBody>
      </p:sp>
      <p:sp>
        <p:nvSpPr>
          <p:cNvPr id="303" name="VQGAN TRANSFORMER"/>
          <p:cNvSpPr/>
          <p:nvPr/>
        </p:nvSpPr>
        <p:spPr>
          <a:xfrm>
            <a:off x="7087096" y="10270331"/>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VQGAN TRANSFORMER</a:t>
            </a:r>
          </a:p>
        </p:txBody>
      </p:sp>
      <p:sp>
        <p:nvSpPr>
          <p:cNvPr id="304" name="Multiple Crops…"/>
          <p:cNvSpPr txBox="1"/>
          <p:nvPr/>
        </p:nvSpPr>
        <p:spPr>
          <a:xfrm>
            <a:off x="7483601" y="9395618"/>
            <a:ext cx="2101597"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Multiple Crops</a:t>
            </a:r>
          </a:p>
          <a:p>
            <a:pPr/>
            <a:r>
              <a:t>Augmentation</a:t>
            </a:r>
          </a:p>
        </p:txBody>
      </p:sp>
      <p:sp>
        <p:nvSpPr>
          <p:cNvPr id="305" name="Decoder"/>
          <p:cNvSpPr txBox="1"/>
          <p:nvPr/>
        </p:nvSpPr>
        <p:spPr>
          <a:xfrm>
            <a:off x="7895844" y="10234117"/>
            <a:ext cx="12771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Decoder</a:t>
            </a:r>
          </a:p>
        </p:txBody>
      </p:sp>
      <p:sp>
        <p:nvSpPr>
          <p:cNvPr id="306" name="post_quant_conv"/>
          <p:cNvSpPr txBox="1"/>
          <p:nvPr/>
        </p:nvSpPr>
        <p:spPr>
          <a:xfrm>
            <a:off x="7560973" y="10654407"/>
            <a:ext cx="246308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post_quant_conv</a:t>
            </a:r>
          </a:p>
        </p:txBody>
      </p:sp>
      <p:sp>
        <p:nvSpPr>
          <p:cNvPr id="307" name="Encode Text"/>
          <p:cNvSpPr txBox="1"/>
          <p:nvPr/>
        </p:nvSpPr>
        <p:spPr>
          <a:xfrm>
            <a:off x="7087096" y="6145481"/>
            <a:ext cx="179649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Encode Text</a:t>
            </a:r>
          </a:p>
        </p:txBody>
      </p:sp>
      <p:sp>
        <p:nvSpPr>
          <p:cNvPr id="308" name="Encode Image"/>
          <p:cNvSpPr txBox="1"/>
          <p:nvPr/>
        </p:nvSpPr>
        <p:spPr>
          <a:xfrm>
            <a:off x="7087095" y="6625183"/>
            <a:ext cx="20790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Encode Image</a:t>
            </a:r>
          </a:p>
        </p:txBody>
      </p:sp>
      <p:sp>
        <p:nvSpPr>
          <p:cNvPr id="309" name="Include PROMPT Encoding"/>
          <p:cNvSpPr txBox="1"/>
          <p:nvPr/>
        </p:nvSpPr>
        <p:spPr>
          <a:xfrm>
            <a:off x="7087096" y="7770550"/>
            <a:ext cx="38404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Include PROMPT Encoding</a:t>
            </a:r>
          </a:p>
        </p:txBody>
      </p:sp>
      <p:sp>
        <p:nvSpPr>
          <p:cNvPr id="310" name="Exclude PROMPT Encoding"/>
          <p:cNvSpPr txBox="1"/>
          <p:nvPr/>
        </p:nvSpPr>
        <p:spPr>
          <a:xfrm>
            <a:off x="7087096" y="8189799"/>
            <a:ext cx="393618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Exclude PROMPT Encoding</a:t>
            </a:r>
          </a:p>
        </p:txBody>
      </p:sp>
      <p:sp>
        <p:nvSpPr>
          <p:cNvPr id="311" name="COSINE Similarity"/>
          <p:cNvSpPr txBox="1"/>
          <p:nvPr/>
        </p:nvSpPr>
        <p:spPr>
          <a:xfrm>
            <a:off x="12867237" y="6133207"/>
            <a:ext cx="257525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COSINE Similarity</a:t>
            </a:r>
          </a:p>
        </p:txBody>
      </p:sp>
      <p:sp>
        <p:nvSpPr>
          <p:cNvPr id="312" name="EXTRA Calculations"/>
          <p:cNvSpPr txBox="1"/>
          <p:nvPr/>
        </p:nvSpPr>
        <p:spPr>
          <a:xfrm>
            <a:off x="12881561" y="6625183"/>
            <a:ext cx="282915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EXTRA Calculations</a:t>
            </a:r>
          </a:p>
        </p:txBody>
      </p:sp>
      <p:sp>
        <p:nvSpPr>
          <p:cNvPr id="313" name="Update Parameters"/>
          <p:cNvSpPr txBox="1"/>
          <p:nvPr/>
        </p:nvSpPr>
        <p:spPr>
          <a:xfrm>
            <a:off x="14097777" y="8775045"/>
            <a:ext cx="276758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Update Parameters</a:t>
            </a:r>
          </a:p>
        </p:txBody>
      </p:sp>
      <p:sp>
        <p:nvSpPr>
          <p:cNvPr id="314" name="Back Propagation"/>
          <p:cNvSpPr txBox="1"/>
          <p:nvPr/>
        </p:nvSpPr>
        <p:spPr>
          <a:xfrm>
            <a:off x="14097779" y="9284890"/>
            <a:ext cx="25530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Back Propagation</a:t>
            </a:r>
          </a:p>
        </p:txBody>
      </p:sp>
      <p:sp>
        <p:nvSpPr>
          <p:cNvPr id="315" name="GENERATIVE MODEL"/>
          <p:cNvSpPr txBox="1"/>
          <p:nvPr/>
        </p:nvSpPr>
        <p:spPr>
          <a:xfrm>
            <a:off x="7245047" y="13081000"/>
            <a:ext cx="30949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GENERATIVE MODEL</a:t>
            </a:r>
          </a:p>
        </p:txBody>
      </p:sp>
      <p:sp>
        <p:nvSpPr>
          <p:cNvPr id="316" name="Line"/>
          <p:cNvSpPr/>
          <p:nvPr/>
        </p:nvSpPr>
        <p:spPr>
          <a:xfrm flipV="1">
            <a:off x="7621933" y="8794749"/>
            <a:ext cx="1" cy="495301"/>
          </a:xfrm>
          <a:prstGeom prst="line">
            <a:avLst/>
          </a:prstGeom>
          <a:ln w="25400">
            <a:solidFill>
              <a:srgbClr val="000000"/>
            </a:solidFill>
            <a:miter lim="400000"/>
            <a:tailEnd type="triangle"/>
          </a:ln>
        </p:spPr>
        <p:txBody>
          <a:bodyPr lIns="50800" tIns="50800" rIns="50800" bIns="50800" anchor="ctr"/>
          <a:lstStyle/>
          <a:p>
            <a:pPr/>
          </a:p>
        </p:txBody>
      </p:sp>
      <p:sp>
        <p:nvSpPr>
          <p:cNvPr id="317" name="Line"/>
          <p:cNvSpPr/>
          <p:nvPr/>
        </p:nvSpPr>
        <p:spPr>
          <a:xfrm flipV="1">
            <a:off x="80772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18" name="Line"/>
          <p:cNvSpPr/>
          <p:nvPr/>
        </p:nvSpPr>
        <p:spPr>
          <a:xfrm flipV="1">
            <a:off x="85344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19" name="Line"/>
          <p:cNvSpPr/>
          <p:nvPr/>
        </p:nvSpPr>
        <p:spPr>
          <a:xfrm flipV="1">
            <a:off x="89916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20" name="Line"/>
          <p:cNvSpPr/>
          <p:nvPr/>
        </p:nvSpPr>
        <p:spPr>
          <a:xfrm flipV="1">
            <a:off x="9527116" y="8794749"/>
            <a:ext cx="1" cy="495301"/>
          </a:xfrm>
          <a:prstGeom prst="line">
            <a:avLst/>
          </a:prstGeom>
          <a:ln w="25400">
            <a:solidFill>
              <a:srgbClr val="000000"/>
            </a:solidFill>
            <a:miter lim="400000"/>
            <a:tailEnd type="triangle"/>
          </a:ln>
        </p:spPr>
        <p:txBody>
          <a:bodyPr lIns="50800" tIns="50800" rIns="50800" bIns="50800" anchor="ctr"/>
          <a:lstStyle/>
          <a:p>
            <a:pPr/>
          </a:p>
        </p:txBody>
      </p:sp>
      <p:pic>
        <p:nvPicPr>
          <p:cNvPr id="321" name="Image" descr="Image"/>
          <p:cNvPicPr>
            <a:picLocks noChangeAspect="1"/>
          </p:cNvPicPr>
          <p:nvPr/>
        </p:nvPicPr>
        <p:blipFill>
          <a:blip r:embed="rId3">
            <a:extLst/>
          </a:blip>
          <a:stretch>
            <a:fillRect/>
          </a:stretch>
        </p:blipFill>
        <p:spPr>
          <a:xfrm>
            <a:off x="19315498" y="7871044"/>
            <a:ext cx="2263172" cy="1783912"/>
          </a:xfrm>
          <a:prstGeom prst="rect">
            <a:avLst/>
          </a:prstGeom>
          <a:ln w="12700">
            <a:miter lim="400000"/>
          </a:ln>
        </p:spPr>
      </p:pic>
      <p:pic>
        <p:nvPicPr>
          <p:cNvPr id="322" name="Image" descr="Image"/>
          <p:cNvPicPr>
            <a:picLocks noChangeAspect="1"/>
          </p:cNvPicPr>
          <p:nvPr/>
        </p:nvPicPr>
        <p:blipFill>
          <a:blip r:embed="rId4">
            <a:extLst/>
          </a:blip>
          <a:stretch>
            <a:fillRect/>
          </a:stretch>
        </p:blipFill>
        <p:spPr>
          <a:xfrm>
            <a:off x="19426141" y="5049594"/>
            <a:ext cx="1956805" cy="2651612"/>
          </a:xfrm>
          <a:prstGeom prst="rect">
            <a:avLst/>
          </a:prstGeom>
          <a:ln w="12700">
            <a:miter lim="400000"/>
          </a:ln>
        </p:spPr>
      </p:pic>
      <p:pic>
        <p:nvPicPr>
          <p:cNvPr id="323" name="Image" descr="Image"/>
          <p:cNvPicPr>
            <a:picLocks noChangeAspect="1"/>
          </p:cNvPicPr>
          <p:nvPr/>
        </p:nvPicPr>
        <p:blipFill>
          <a:blip r:embed="rId5">
            <a:extLst/>
          </a:blip>
          <a:stretch>
            <a:fillRect/>
          </a:stretch>
        </p:blipFill>
        <p:spPr>
          <a:xfrm>
            <a:off x="21560462" y="5029200"/>
            <a:ext cx="2263172" cy="2669382"/>
          </a:xfrm>
          <a:prstGeom prst="rect">
            <a:avLst/>
          </a:prstGeom>
          <a:ln w="12700">
            <a:miter lim="400000"/>
          </a:ln>
        </p:spPr>
      </p:pic>
      <p:sp>
        <p:nvSpPr>
          <p:cNvPr id="324" name="Line"/>
          <p:cNvSpPr/>
          <p:nvPr/>
        </p:nvSpPr>
        <p:spPr>
          <a:xfrm>
            <a:off x="11311415" y="7354490"/>
            <a:ext cx="1277113" cy="1"/>
          </a:xfrm>
          <a:prstGeom prst="line">
            <a:avLst/>
          </a:prstGeom>
          <a:ln w="25400">
            <a:solidFill>
              <a:srgbClr val="000000"/>
            </a:solidFill>
            <a:miter lim="400000"/>
            <a:tailEnd type="triangle"/>
          </a:ln>
        </p:spPr>
        <p:txBody>
          <a:bodyPr lIns="50800" tIns="50800" rIns="50800" bIns="50800" anchor="ctr"/>
          <a:lstStyle/>
          <a:p>
            <a:pPr/>
          </a:p>
        </p:txBody>
      </p:sp>
      <p:sp>
        <p:nvSpPr>
          <p:cNvPr id="325" name="Line"/>
          <p:cNvSpPr/>
          <p:nvPr/>
        </p:nvSpPr>
        <p:spPr>
          <a:xfrm>
            <a:off x="13948386" y="8775044"/>
            <a:ext cx="1" cy="1019693"/>
          </a:xfrm>
          <a:prstGeom prst="line">
            <a:avLst/>
          </a:prstGeom>
          <a:ln w="25400">
            <a:solidFill>
              <a:srgbClr val="000000"/>
            </a:solidFill>
            <a:miter lim="400000"/>
            <a:tailEnd type="triangle"/>
          </a:ln>
        </p:spPr>
        <p:txBody>
          <a:bodyPr lIns="50800" tIns="50800" rIns="50800" bIns="50800" anchor="ctr"/>
          <a:lstStyle/>
          <a:p>
            <a:pPr/>
          </a:p>
        </p:txBody>
      </p:sp>
      <p:sp>
        <p:nvSpPr>
          <p:cNvPr id="326" name="Line"/>
          <p:cNvSpPr/>
          <p:nvPr/>
        </p:nvSpPr>
        <p:spPr>
          <a:xfrm flipH="1">
            <a:off x="10833661" y="11439400"/>
            <a:ext cx="1277113" cy="1"/>
          </a:xfrm>
          <a:prstGeom prst="line">
            <a:avLst/>
          </a:prstGeom>
          <a:ln w="25400">
            <a:solidFill>
              <a:srgbClr val="000000"/>
            </a:solidFill>
            <a:miter lim="400000"/>
            <a:tailEnd type="triangle"/>
          </a:ln>
        </p:spPr>
        <p:txBody>
          <a:bodyPr lIns="50800" tIns="50800" rIns="50800" bIns="50800" anchor="ctr"/>
          <a:lstStyle/>
          <a:p>
            <a:pPr/>
          </a:p>
        </p:txBody>
      </p:sp>
      <p:sp>
        <p:nvSpPr>
          <p:cNvPr id="327" name="Line"/>
          <p:cNvSpPr/>
          <p:nvPr/>
        </p:nvSpPr>
        <p:spPr>
          <a:xfrm>
            <a:off x="5049170" y="7477840"/>
            <a:ext cx="1949495" cy="1"/>
          </a:xfrm>
          <a:prstGeom prst="line">
            <a:avLst/>
          </a:prstGeom>
          <a:ln w="25400">
            <a:solidFill>
              <a:srgbClr val="000000"/>
            </a:solidFill>
            <a:miter lim="400000"/>
            <a:tailEnd type="triangle"/>
          </a:ln>
        </p:spPr>
        <p:txBody>
          <a:bodyPr lIns="50800" tIns="50800" rIns="50800" bIns="50800" anchor="ctr"/>
          <a:lstStyle/>
          <a:p>
            <a:pPr/>
          </a:p>
        </p:txBody>
      </p:sp>
      <p:sp>
        <p:nvSpPr>
          <p:cNvPr id="328" name="Line"/>
          <p:cNvSpPr/>
          <p:nvPr/>
        </p:nvSpPr>
        <p:spPr>
          <a:xfrm flipV="1">
            <a:off x="4994801" y="8394173"/>
            <a:ext cx="2003865" cy="3400627"/>
          </a:xfrm>
          <a:prstGeom prst="line">
            <a:avLst/>
          </a:prstGeom>
          <a:ln w="25400">
            <a:solidFill>
              <a:srgbClr val="000000"/>
            </a:solidFill>
            <a:miter lim="400000"/>
            <a:tailEnd type="triangle"/>
          </a:ln>
        </p:spPr>
        <p:txBody>
          <a:bodyPr lIns="50800" tIns="50800" rIns="50800" bIns="50800" anchor="ctr"/>
          <a:lstStyle/>
          <a:p>
            <a:pPr/>
          </a:p>
        </p:txBody>
      </p:sp>
      <p:sp>
        <p:nvSpPr>
          <p:cNvPr id="329" name="Line"/>
          <p:cNvSpPr/>
          <p:nvPr/>
        </p:nvSpPr>
        <p:spPr>
          <a:xfrm>
            <a:off x="10202018" y="12706266"/>
            <a:ext cx="8188242" cy="1"/>
          </a:xfrm>
          <a:prstGeom prst="line">
            <a:avLst/>
          </a:prstGeom>
          <a:ln w="25400">
            <a:solidFill>
              <a:srgbClr val="000000"/>
            </a:solidFill>
            <a:miter lim="400000"/>
          </a:ln>
        </p:spPr>
        <p:txBody>
          <a:bodyPr lIns="50800" tIns="50800" rIns="50800" bIns="50800" anchor="ctr"/>
          <a:lstStyle/>
          <a:p>
            <a:pPr/>
          </a:p>
        </p:txBody>
      </p:sp>
      <p:sp>
        <p:nvSpPr>
          <p:cNvPr id="330" name="Line"/>
          <p:cNvSpPr/>
          <p:nvPr/>
        </p:nvSpPr>
        <p:spPr>
          <a:xfrm flipV="1">
            <a:off x="18374477" y="5873451"/>
            <a:ext cx="1" cy="6822879"/>
          </a:xfrm>
          <a:prstGeom prst="line">
            <a:avLst/>
          </a:prstGeom>
          <a:ln w="25400">
            <a:solidFill>
              <a:srgbClr val="000000"/>
            </a:solidFill>
            <a:miter lim="400000"/>
          </a:ln>
        </p:spPr>
        <p:txBody>
          <a:bodyPr lIns="50800" tIns="50800" rIns="50800" bIns="50800" anchor="ctr"/>
          <a:lstStyle/>
          <a:p>
            <a:pPr/>
          </a:p>
        </p:txBody>
      </p:sp>
      <p:sp>
        <p:nvSpPr>
          <p:cNvPr id="331" name="Line"/>
          <p:cNvSpPr/>
          <p:nvPr/>
        </p:nvSpPr>
        <p:spPr>
          <a:xfrm>
            <a:off x="18389600" y="5867400"/>
            <a:ext cx="1034118" cy="0"/>
          </a:xfrm>
          <a:prstGeom prst="line">
            <a:avLst/>
          </a:prstGeom>
          <a:ln w="25400">
            <a:solidFill>
              <a:srgbClr val="000000"/>
            </a:solidFill>
            <a:miter lim="400000"/>
          </a:ln>
        </p:spPr>
        <p:txBody>
          <a:bodyPr lIns="50800" tIns="50800" rIns="50800" bIns="50800" anchor="ctr"/>
          <a:lstStyle/>
          <a:p>
            <a:pPr/>
          </a:p>
        </p:txBody>
      </p:sp>
      <p:sp>
        <p:nvSpPr>
          <p:cNvPr id="332" name="VQGAN - Generate Synthetic Paper Receipts"/>
          <p:cNvSpPr txBox="1"/>
          <p:nvPr>
            <p:ph type="title" idx="4294967295"/>
          </p:nvPr>
        </p:nvSpPr>
        <p:spPr>
          <a:xfrm>
            <a:off x="52577" y="63845"/>
            <a:ext cx="21971001" cy="965050"/>
          </a:xfrm>
          <a:prstGeom prst="rect">
            <a:avLst/>
          </a:prstGeom>
        </p:spPr>
        <p:txBody>
          <a:bodyPr/>
          <a:lstStyle>
            <a:lvl1pPr>
              <a:defRPr spc="-107" sz="5400"/>
            </a:lvl1pPr>
          </a:lstStyle>
          <a:p>
            <a:pPr/>
            <a:r>
              <a:t>VQGAN - Generate Synthetic Paper Receipts</a:t>
            </a:r>
          </a:p>
        </p:txBody>
      </p:sp>
      <p:sp>
        <p:nvSpPr>
          <p:cNvPr id="333" name="Fig.a"/>
          <p:cNvSpPr txBox="1"/>
          <p:nvPr/>
        </p:nvSpPr>
        <p:spPr>
          <a:xfrm>
            <a:off x="691944" y="2433138"/>
            <a:ext cx="81991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vl1pPr>
          </a:lstStyle>
          <a:p>
            <a:pPr/>
            <a:r>
              <a:t>Fig.a</a:t>
            </a:r>
          </a:p>
        </p:txBody>
      </p:sp>
      <p:sp>
        <p:nvSpPr>
          <p:cNvPr id="334" name="Fig.b"/>
          <p:cNvSpPr txBox="1"/>
          <p:nvPr/>
        </p:nvSpPr>
        <p:spPr>
          <a:xfrm>
            <a:off x="660906" y="6222261"/>
            <a:ext cx="83119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vl1pPr>
          </a:lstStyle>
          <a:p>
            <a:pPr/>
            <a:r>
              <a:t>Fig.b</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Image" descr="Image"/>
          <p:cNvPicPr>
            <a:picLocks noChangeAspect="1"/>
          </p:cNvPicPr>
          <p:nvPr/>
        </p:nvPicPr>
        <p:blipFill>
          <a:blip r:embed="rId2">
            <a:extLst/>
          </a:blip>
          <a:stretch>
            <a:fillRect/>
          </a:stretch>
        </p:blipFill>
        <p:spPr>
          <a:xfrm>
            <a:off x="1954973" y="1617662"/>
            <a:ext cx="9410701" cy="3695701"/>
          </a:xfrm>
          <a:prstGeom prst="rect">
            <a:avLst/>
          </a:prstGeom>
          <a:ln w="12700">
            <a:miter lim="400000"/>
          </a:ln>
        </p:spPr>
      </p:pic>
      <p:sp>
        <p:nvSpPr>
          <p:cNvPr id="337" name="INCLUDE PROMPTS"/>
          <p:cNvSpPr/>
          <p:nvPr/>
        </p:nvSpPr>
        <p:spPr>
          <a:xfrm>
            <a:off x="1727696" y="6273800"/>
            <a:ext cx="3233044" cy="2669382"/>
          </a:xfrm>
          <a:prstGeom prst="rect">
            <a:avLst/>
          </a:prstGeom>
          <a:solidFill>
            <a:srgbClr val="28CD4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INCLUDE PROMPTS</a:t>
            </a:r>
          </a:p>
        </p:txBody>
      </p:sp>
      <p:sp>
        <p:nvSpPr>
          <p:cNvPr id="338" name="EXTRA PROMPTS"/>
          <p:cNvSpPr/>
          <p:nvPr/>
        </p:nvSpPr>
        <p:spPr>
          <a:xfrm>
            <a:off x="1727696" y="9550400"/>
            <a:ext cx="3233044" cy="2669382"/>
          </a:xfrm>
          <a:prstGeom prst="rect">
            <a:avLst/>
          </a:prstGeom>
          <a:solidFill>
            <a:srgbClr val="FF3B3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EXTRA PROMPTS</a:t>
            </a:r>
          </a:p>
        </p:txBody>
      </p:sp>
      <p:sp>
        <p:nvSpPr>
          <p:cNvPr id="339" name="CLIP"/>
          <p:cNvSpPr/>
          <p:nvPr/>
        </p:nvSpPr>
        <p:spPr>
          <a:xfrm>
            <a:off x="7087096" y="6019800"/>
            <a:ext cx="4188553" cy="2669382"/>
          </a:xfrm>
          <a:prstGeom prst="rect">
            <a:avLst/>
          </a:prstGeom>
          <a:solidFill>
            <a:srgbClr val="00FD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CLIP</a:t>
            </a:r>
          </a:p>
        </p:txBody>
      </p:sp>
      <p:sp>
        <p:nvSpPr>
          <p:cNvPr id="340" name="LOSS FUNC"/>
          <p:cNvSpPr/>
          <p:nvPr/>
        </p:nvSpPr>
        <p:spPr>
          <a:xfrm>
            <a:off x="12624296" y="6019800"/>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LOSS FUNC</a:t>
            </a:r>
          </a:p>
        </p:txBody>
      </p:sp>
      <p:sp>
        <p:nvSpPr>
          <p:cNvPr id="341" name="LATENT SPACE…"/>
          <p:cNvSpPr/>
          <p:nvPr/>
        </p:nvSpPr>
        <p:spPr>
          <a:xfrm>
            <a:off x="12624296" y="9880600"/>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r>
              <a:t>LATENT SPACE</a:t>
            </a:r>
          </a:p>
          <a:p>
            <a:pPr defTabSz="825500">
              <a:defRPr sz="3200">
                <a:solidFill>
                  <a:srgbClr val="000000"/>
                </a:solidFill>
                <a:latin typeface="Helvetica Neue Medium"/>
                <a:ea typeface="Helvetica Neue Medium"/>
                <a:cs typeface="Helvetica Neue Medium"/>
                <a:sym typeface="Helvetica Neue Medium"/>
              </a:defRPr>
            </a:pPr>
            <a:r>
              <a:t>Parameters</a:t>
            </a:r>
          </a:p>
        </p:txBody>
      </p:sp>
      <p:sp>
        <p:nvSpPr>
          <p:cNvPr id="342" name="VQGAN TRANSFORMER"/>
          <p:cNvSpPr/>
          <p:nvPr/>
        </p:nvSpPr>
        <p:spPr>
          <a:xfrm>
            <a:off x="7087096" y="10270331"/>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VQGAN TRANSFORMER</a:t>
            </a:r>
          </a:p>
        </p:txBody>
      </p:sp>
      <p:sp>
        <p:nvSpPr>
          <p:cNvPr id="343" name="Multiple Crops…"/>
          <p:cNvSpPr txBox="1"/>
          <p:nvPr/>
        </p:nvSpPr>
        <p:spPr>
          <a:xfrm>
            <a:off x="7483601" y="9395618"/>
            <a:ext cx="2101597"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Multiple Crops</a:t>
            </a:r>
          </a:p>
          <a:p>
            <a:pPr/>
            <a:r>
              <a:t>Augmentation</a:t>
            </a:r>
          </a:p>
        </p:txBody>
      </p:sp>
      <p:sp>
        <p:nvSpPr>
          <p:cNvPr id="344" name="Decoder"/>
          <p:cNvSpPr txBox="1"/>
          <p:nvPr/>
        </p:nvSpPr>
        <p:spPr>
          <a:xfrm>
            <a:off x="7895844" y="10234117"/>
            <a:ext cx="12771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Decoder</a:t>
            </a:r>
          </a:p>
        </p:txBody>
      </p:sp>
      <p:sp>
        <p:nvSpPr>
          <p:cNvPr id="345" name="post_quant_conv"/>
          <p:cNvSpPr txBox="1"/>
          <p:nvPr/>
        </p:nvSpPr>
        <p:spPr>
          <a:xfrm>
            <a:off x="7560973" y="10654407"/>
            <a:ext cx="246308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post_quant_conv</a:t>
            </a:r>
          </a:p>
        </p:txBody>
      </p:sp>
      <p:sp>
        <p:nvSpPr>
          <p:cNvPr id="346" name="Encode Text"/>
          <p:cNvSpPr txBox="1"/>
          <p:nvPr/>
        </p:nvSpPr>
        <p:spPr>
          <a:xfrm>
            <a:off x="7087096" y="6145481"/>
            <a:ext cx="179649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Encode Text</a:t>
            </a:r>
          </a:p>
        </p:txBody>
      </p:sp>
      <p:sp>
        <p:nvSpPr>
          <p:cNvPr id="347" name="Encode Image"/>
          <p:cNvSpPr txBox="1"/>
          <p:nvPr/>
        </p:nvSpPr>
        <p:spPr>
          <a:xfrm>
            <a:off x="7087095" y="6625183"/>
            <a:ext cx="20790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Encode Image</a:t>
            </a:r>
          </a:p>
        </p:txBody>
      </p:sp>
      <p:sp>
        <p:nvSpPr>
          <p:cNvPr id="348" name="Include PROMPT Encoding"/>
          <p:cNvSpPr txBox="1"/>
          <p:nvPr/>
        </p:nvSpPr>
        <p:spPr>
          <a:xfrm>
            <a:off x="7087096" y="7770550"/>
            <a:ext cx="38404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Include PROMPT Encoding</a:t>
            </a:r>
          </a:p>
        </p:txBody>
      </p:sp>
      <p:sp>
        <p:nvSpPr>
          <p:cNvPr id="349" name="Exclude PROMPT Encoding"/>
          <p:cNvSpPr txBox="1"/>
          <p:nvPr/>
        </p:nvSpPr>
        <p:spPr>
          <a:xfrm>
            <a:off x="7087096" y="8189799"/>
            <a:ext cx="393618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Exclude PROMPT Encoding</a:t>
            </a:r>
          </a:p>
        </p:txBody>
      </p:sp>
      <p:sp>
        <p:nvSpPr>
          <p:cNvPr id="350" name="COSINE Similarity"/>
          <p:cNvSpPr txBox="1"/>
          <p:nvPr/>
        </p:nvSpPr>
        <p:spPr>
          <a:xfrm>
            <a:off x="12867237" y="6133207"/>
            <a:ext cx="257525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COSINE Similarity</a:t>
            </a:r>
          </a:p>
        </p:txBody>
      </p:sp>
      <p:sp>
        <p:nvSpPr>
          <p:cNvPr id="351" name="EXTRA Calculations"/>
          <p:cNvSpPr txBox="1"/>
          <p:nvPr/>
        </p:nvSpPr>
        <p:spPr>
          <a:xfrm>
            <a:off x="12881561" y="6625183"/>
            <a:ext cx="282915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EXTRA Calculations</a:t>
            </a:r>
          </a:p>
        </p:txBody>
      </p:sp>
      <p:sp>
        <p:nvSpPr>
          <p:cNvPr id="352" name="Update Parameters"/>
          <p:cNvSpPr txBox="1"/>
          <p:nvPr/>
        </p:nvSpPr>
        <p:spPr>
          <a:xfrm>
            <a:off x="14097777" y="8775045"/>
            <a:ext cx="276758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Update Parameters</a:t>
            </a:r>
          </a:p>
        </p:txBody>
      </p:sp>
      <p:sp>
        <p:nvSpPr>
          <p:cNvPr id="353" name="Back Propagation"/>
          <p:cNvSpPr txBox="1"/>
          <p:nvPr/>
        </p:nvSpPr>
        <p:spPr>
          <a:xfrm>
            <a:off x="14097779" y="9284890"/>
            <a:ext cx="25530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Back Propagation</a:t>
            </a:r>
          </a:p>
        </p:txBody>
      </p:sp>
      <p:sp>
        <p:nvSpPr>
          <p:cNvPr id="354" name="GENERATIVE MODEL"/>
          <p:cNvSpPr txBox="1"/>
          <p:nvPr/>
        </p:nvSpPr>
        <p:spPr>
          <a:xfrm>
            <a:off x="7245047" y="13081000"/>
            <a:ext cx="30949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GENERATIVE MODEL</a:t>
            </a:r>
          </a:p>
        </p:txBody>
      </p:sp>
      <p:sp>
        <p:nvSpPr>
          <p:cNvPr id="355" name="Line"/>
          <p:cNvSpPr/>
          <p:nvPr/>
        </p:nvSpPr>
        <p:spPr>
          <a:xfrm flipV="1">
            <a:off x="7621933" y="8794749"/>
            <a:ext cx="1" cy="495301"/>
          </a:xfrm>
          <a:prstGeom prst="line">
            <a:avLst/>
          </a:prstGeom>
          <a:ln w="25400">
            <a:solidFill>
              <a:srgbClr val="000000"/>
            </a:solidFill>
            <a:miter lim="400000"/>
            <a:tailEnd type="triangle"/>
          </a:ln>
        </p:spPr>
        <p:txBody>
          <a:bodyPr lIns="50800" tIns="50800" rIns="50800" bIns="50800" anchor="ctr"/>
          <a:lstStyle/>
          <a:p>
            <a:pPr/>
          </a:p>
        </p:txBody>
      </p:sp>
      <p:sp>
        <p:nvSpPr>
          <p:cNvPr id="356" name="Line"/>
          <p:cNvSpPr/>
          <p:nvPr/>
        </p:nvSpPr>
        <p:spPr>
          <a:xfrm flipV="1">
            <a:off x="80772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57" name="Line"/>
          <p:cNvSpPr/>
          <p:nvPr/>
        </p:nvSpPr>
        <p:spPr>
          <a:xfrm flipV="1">
            <a:off x="85344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58" name="Line"/>
          <p:cNvSpPr/>
          <p:nvPr/>
        </p:nvSpPr>
        <p:spPr>
          <a:xfrm flipV="1">
            <a:off x="89916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59" name="Line"/>
          <p:cNvSpPr/>
          <p:nvPr/>
        </p:nvSpPr>
        <p:spPr>
          <a:xfrm flipV="1">
            <a:off x="9527116" y="8794749"/>
            <a:ext cx="1" cy="495301"/>
          </a:xfrm>
          <a:prstGeom prst="line">
            <a:avLst/>
          </a:prstGeom>
          <a:ln w="25400">
            <a:solidFill>
              <a:srgbClr val="000000"/>
            </a:solidFill>
            <a:miter lim="400000"/>
            <a:tailEnd type="triangle"/>
          </a:ln>
        </p:spPr>
        <p:txBody>
          <a:bodyPr lIns="50800" tIns="50800" rIns="50800" bIns="50800" anchor="ctr"/>
          <a:lstStyle/>
          <a:p>
            <a:pPr/>
          </a:p>
        </p:txBody>
      </p:sp>
      <p:sp>
        <p:nvSpPr>
          <p:cNvPr id="360" name="Line"/>
          <p:cNvSpPr/>
          <p:nvPr/>
        </p:nvSpPr>
        <p:spPr>
          <a:xfrm>
            <a:off x="11311415" y="7354490"/>
            <a:ext cx="1277113" cy="1"/>
          </a:xfrm>
          <a:prstGeom prst="line">
            <a:avLst/>
          </a:prstGeom>
          <a:ln w="25400">
            <a:solidFill>
              <a:srgbClr val="000000"/>
            </a:solidFill>
            <a:miter lim="400000"/>
            <a:tailEnd type="triangle"/>
          </a:ln>
        </p:spPr>
        <p:txBody>
          <a:bodyPr lIns="50800" tIns="50800" rIns="50800" bIns="50800" anchor="ctr"/>
          <a:lstStyle/>
          <a:p>
            <a:pPr/>
          </a:p>
        </p:txBody>
      </p:sp>
      <p:sp>
        <p:nvSpPr>
          <p:cNvPr id="361" name="Line"/>
          <p:cNvSpPr/>
          <p:nvPr/>
        </p:nvSpPr>
        <p:spPr>
          <a:xfrm>
            <a:off x="13948386" y="8775044"/>
            <a:ext cx="1" cy="1019693"/>
          </a:xfrm>
          <a:prstGeom prst="line">
            <a:avLst/>
          </a:prstGeom>
          <a:ln w="25400">
            <a:solidFill>
              <a:srgbClr val="000000"/>
            </a:solidFill>
            <a:miter lim="400000"/>
            <a:tailEnd type="triangle"/>
          </a:ln>
        </p:spPr>
        <p:txBody>
          <a:bodyPr lIns="50800" tIns="50800" rIns="50800" bIns="50800" anchor="ctr"/>
          <a:lstStyle/>
          <a:p>
            <a:pPr/>
          </a:p>
        </p:txBody>
      </p:sp>
      <p:sp>
        <p:nvSpPr>
          <p:cNvPr id="362" name="Line"/>
          <p:cNvSpPr/>
          <p:nvPr/>
        </p:nvSpPr>
        <p:spPr>
          <a:xfrm flipH="1">
            <a:off x="10833661" y="11439400"/>
            <a:ext cx="1277113" cy="1"/>
          </a:xfrm>
          <a:prstGeom prst="line">
            <a:avLst/>
          </a:prstGeom>
          <a:ln w="25400">
            <a:solidFill>
              <a:srgbClr val="000000"/>
            </a:solidFill>
            <a:miter lim="400000"/>
            <a:tailEnd type="triangle"/>
          </a:ln>
        </p:spPr>
        <p:txBody>
          <a:bodyPr lIns="50800" tIns="50800" rIns="50800" bIns="50800" anchor="ctr"/>
          <a:lstStyle/>
          <a:p>
            <a:pPr/>
          </a:p>
        </p:txBody>
      </p:sp>
      <p:sp>
        <p:nvSpPr>
          <p:cNvPr id="363" name="Line"/>
          <p:cNvSpPr/>
          <p:nvPr/>
        </p:nvSpPr>
        <p:spPr>
          <a:xfrm>
            <a:off x="5049170" y="7477840"/>
            <a:ext cx="1949495" cy="1"/>
          </a:xfrm>
          <a:prstGeom prst="line">
            <a:avLst/>
          </a:prstGeom>
          <a:ln w="25400">
            <a:solidFill>
              <a:srgbClr val="000000"/>
            </a:solidFill>
            <a:miter lim="400000"/>
            <a:tailEnd type="triangle"/>
          </a:ln>
        </p:spPr>
        <p:txBody>
          <a:bodyPr lIns="50800" tIns="50800" rIns="50800" bIns="50800" anchor="ctr"/>
          <a:lstStyle/>
          <a:p>
            <a:pPr/>
          </a:p>
        </p:txBody>
      </p:sp>
      <p:sp>
        <p:nvSpPr>
          <p:cNvPr id="364" name="Line"/>
          <p:cNvSpPr/>
          <p:nvPr/>
        </p:nvSpPr>
        <p:spPr>
          <a:xfrm flipV="1">
            <a:off x="4994801" y="8394173"/>
            <a:ext cx="2003865" cy="3400627"/>
          </a:xfrm>
          <a:prstGeom prst="line">
            <a:avLst/>
          </a:prstGeom>
          <a:ln w="25400">
            <a:solidFill>
              <a:srgbClr val="000000"/>
            </a:solidFill>
            <a:miter lim="400000"/>
            <a:tailEnd type="triangle"/>
          </a:ln>
        </p:spPr>
        <p:txBody>
          <a:bodyPr lIns="50800" tIns="50800" rIns="50800" bIns="50800" anchor="ctr"/>
          <a:lstStyle/>
          <a:p>
            <a:pPr/>
          </a:p>
        </p:txBody>
      </p:sp>
      <p:sp>
        <p:nvSpPr>
          <p:cNvPr id="365" name="Line"/>
          <p:cNvSpPr/>
          <p:nvPr/>
        </p:nvSpPr>
        <p:spPr>
          <a:xfrm>
            <a:off x="10202018" y="12706266"/>
            <a:ext cx="8188242" cy="1"/>
          </a:xfrm>
          <a:prstGeom prst="line">
            <a:avLst/>
          </a:prstGeom>
          <a:ln w="25400">
            <a:solidFill>
              <a:srgbClr val="000000"/>
            </a:solidFill>
            <a:miter lim="400000"/>
          </a:ln>
        </p:spPr>
        <p:txBody>
          <a:bodyPr lIns="50800" tIns="50800" rIns="50800" bIns="50800" anchor="ctr"/>
          <a:lstStyle/>
          <a:p>
            <a:pPr/>
          </a:p>
        </p:txBody>
      </p:sp>
      <p:sp>
        <p:nvSpPr>
          <p:cNvPr id="366" name="Line"/>
          <p:cNvSpPr/>
          <p:nvPr/>
        </p:nvSpPr>
        <p:spPr>
          <a:xfrm flipV="1">
            <a:off x="18374477" y="5873451"/>
            <a:ext cx="1" cy="6822879"/>
          </a:xfrm>
          <a:prstGeom prst="line">
            <a:avLst/>
          </a:prstGeom>
          <a:ln w="25400">
            <a:solidFill>
              <a:srgbClr val="000000"/>
            </a:solidFill>
            <a:miter lim="400000"/>
          </a:ln>
        </p:spPr>
        <p:txBody>
          <a:bodyPr lIns="50800" tIns="50800" rIns="50800" bIns="50800" anchor="ctr"/>
          <a:lstStyle/>
          <a:p>
            <a:pPr/>
          </a:p>
        </p:txBody>
      </p:sp>
      <p:sp>
        <p:nvSpPr>
          <p:cNvPr id="367" name="Line"/>
          <p:cNvSpPr/>
          <p:nvPr/>
        </p:nvSpPr>
        <p:spPr>
          <a:xfrm>
            <a:off x="18389600" y="5867400"/>
            <a:ext cx="1034118" cy="0"/>
          </a:xfrm>
          <a:prstGeom prst="line">
            <a:avLst/>
          </a:prstGeom>
          <a:ln w="25400">
            <a:solidFill>
              <a:srgbClr val="000000"/>
            </a:solidFill>
            <a:miter lim="400000"/>
          </a:ln>
        </p:spPr>
        <p:txBody>
          <a:bodyPr lIns="50800" tIns="50800" rIns="50800" bIns="50800" anchor="ctr"/>
          <a:lstStyle/>
          <a:p>
            <a:pPr/>
          </a:p>
        </p:txBody>
      </p:sp>
      <p:sp>
        <p:nvSpPr>
          <p:cNvPr id="368" name="VQGAN - Generate QR codes"/>
          <p:cNvSpPr txBox="1"/>
          <p:nvPr>
            <p:ph type="title" idx="4294967295"/>
          </p:nvPr>
        </p:nvSpPr>
        <p:spPr>
          <a:xfrm>
            <a:off x="52577" y="63845"/>
            <a:ext cx="21971001" cy="965050"/>
          </a:xfrm>
          <a:prstGeom prst="rect">
            <a:avLst/>
          </a:prstGeom>
        </p:spPr>
        <p:txBody>
          <a:bodyPr/>
          <a:lstStyle>
            <a:lvl1pPr>
              <a:defRPr spc="-107" sz="5400"/>
            </a:lvl1pPr>
          </a:lstStyle>
          <a:p>
            <a:pPr/>
            <a:r>
              <a:t>VQGAN - Generate QR codes</a:t>
            </a:r>
          </a:p>
        </p:txBody>
      </p:sp>
      <p:sp>
        <p:nvSpPr>
          <p:cNvPr id="369" name="Fig.a"/>
          <p:cNvSpPr txBox="1"/>
          <p:nvPr/>
        </p:nvSpPr>
        <p:spPr>
          <a:xfrm>
            <a:off x="691944" y="2433138"/>
            <a:ext cx="81991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vl1pPr>
          </a:lstStyle>
          <a:p>
            <a:pPr/>
            <a:r>
              <a:t>Fig.a</a:t>
            </a:r>
          </a:p>
        </p:txBody>
      </p:sp>
      <p:sp>
        <p:nvSpPr>
          <p:cNvPr id="370" name="Fig.b"/>
          <p:cNvSpPr txBox="1"/>
          <p:nvPr/>
        </p:nvSpPr>
        <p:spPr>
          <a:xfrm>
            <a:off x="686306" y="12318261"/>
            <a:ext cx="83119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vl1pPr>
          </a:lstStyle>
          <a:p>
            <a:pPr/>
            <a:r>
              <a:t>Fig.b</a:t>
            </a:r>
          </a:p>
        </p:txBody>
      </p:sp>
      <p:pic>
        <p:nvPicPr>
          <p:cNvPr id="371" name="Image" descr="Image"/>
          <p:cNvPicPr>
            <a:picLocks noChangeAspect="1"/>
          </p:cNvPicPr>
          <p:nvPr/>
        </p:nvPicPr>
        <p:blipFill>
          <a:blip r:embed="rId3">
            <a:extLst/>
          </a:blip>
          <a:stretch>
            <a:fillRect/>
          </a:stretch>
        </p:blipFill>
        <p:spPr>
          <a:xfrm>
            <a:off x="19426141" y="3802804"/>
            <a:ext cx="2857501" cy="2705101"/>
          </a:xfrm>
          <a:prstGeom prst="rect">
            <a:avLst/>
          </a:prstGeom>
          <a:ln w="12700">
            <a:miter lim="400000"/>
          </a:ln>
        </p:spPr>
      </p:pic>
      <p:pic>
        <p:nvPicPr>
          <p:cNvPr id="372" name="Image" descr="Image"/>
          <p:cNvPicPr>
            <a:picLocks noChangeAspect="1"/>
          </p:cNvPicPr>
          <p:nvPr/>
        </p:nvPicPr>
        <p:blipFill>
          <a:blip r:embed="rId4">
            <a:extLst/>
          </a:blip>
          <a:stretch>
            <a:fillRect/>
          </a:stretch>
        </p:blipFill>
        <p:spPr>
          <a:xfrm>
            <a:off x="19426141" y="6642333"/>
            <a:ext cx="2857501" cy="2717801"/>
          </a:xfrm>
          <a:prstGeom prst="rect">
            <a:avLst/>
          </a:prstGeom>
          <a:ln w="12700">
            <a:miter lim="400000"/>
          </a:ln>
        </p:spPr>
      </p:pic>
      <p:pic>
        <p:nvPicPr>
          <p:cNvPr id="373" name="Image" descr="Image"/>
          <p:cNvPicPr>
            <a:picLocks noChangeAspect="1"/>
          </p:cNvPicPr>
          <p:nvPr/>
        </p:nvPicPr>
        <p:blipFill>
          <a:blip r:embed="rId5">
            <a:extLst/>
          </a:blip>
          <a:stretch>
            <a:fillRect/>
          </a:stretch>
        </p:blipFill>
        <p:spPr>
          <a:xfrm>
            <a:off x="1934517" y="6255940"/>
            <a:ext cx="2819401" cy="2705101"/>
          </a:xfrm>
          <a:prstGeom prst="rect">
            <a:avLst/>
          </a:prstGeom>
          <a:ln w="12700">
            <a:miter lim="400000"/>
          </a:ln>
        </p:spPr>
      </p:pic>
      <p:pic>
        <p:nvPicPr>
          <p:cNvPr id="374" name="Image" descr="Image"/>
          <p:cNvPicPr>
            <a:picLocks noChangeAspect="1"/>
          </p:cNvPicPr>
          <p:nvPr/>
        </p:nvPicPr>
        <p:blipFill>
          <a:blip r:embed="rId6">
            <a:extLst/>
          </a:blip>
          <a:stretch>
            <a:fillRect/>
          </a:stretch>
        </p:blipFill>
        <p:spPr>
          <a:xfrm>
            <a:off x="19476941" y="9551590"/>
            <a:ext cx="2755901" cy="2667001"/>
          </a:xfrm>
          <a:prstGeom prst="rect">
            <a:avLst/>
          </a:prstGeom>
          <a:ln w="12700">
            <a:miter lim="400000"/>
          </a:ln>
        </p:spPr>
      </p:pic>
      <p:sp>
        <p:nvSpPr>
          <p:cNvPr id="375" name="Text Prompt: Ancient Village"/>
          <p:cNvSpPr txBox="1"/>
          <p:nvPr/>
        </p:nvSpPr>
        <p:spPr>
          <a:xfrm>
            <a:off x="1249784" y="5369209"/>
            <a:ext cx="4188867" cy="8308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p>
          <a:p>
            <a:pPr/>
            <a:r>
              <a:rPr b="1" i="1"/>
              <a:t>Text Prompt</a:t>
            </a:r>
            <a:r>
              <a:t>: </a:t>
            </a:r>
            <a:r>
              <a:rPr b="1"/>
              <a:t>Ancient Village</a:t>
            </a:r>
          </a:p>
        </p:txBody>
      </p:sp>
      <p:sp>
        <p:nvSpPr>
          <p:cNvPr id="376" name="Image"/>
          <p:cNvSpPr txBox="1"/>
          <p:nvPr/>
        </p:nvSpPr>
        <p:spPr>
          <a:xfrm>
            <a:off x="687457" y="7063161"/>
            <a:ext cx="1017118"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p>
          <a:p>
            <a:pPr/>
            <a:r>
              <a:rPr b="1" i="1"/>
              <a:t>Image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VQGAN - Generate scannable QR codes based on famous locations"/>
          <p:cNvSpPr txBox="1"/>
          <p:nvPr>
            <p:ph type="title" idx="4294967295"/>
          </p:nvPr>
        </p:nvSpPr>
        <p:spPr>
          <a:xfrm>
            <a:off x="52577" y="63845"/>
            <a:ext cx="21971001" cy="965050"/>
          </a:xfrm>
          <a:prstGeom prst="rect">
            <a:avLst/>
          </a:prstGeom>
        </p:spPr>
        <p:txBody>
          <a:bodyPr/>
          <a:lstStyle>
            <a:lvl1pPr>
              <a:defRPr spc="-107" sz="5400"/>
            </a:lvl1pPr>
          </a:lstStyle>
          <a:p>
            <a:pPr/>
            <a:r>
              <a:t>VQGAN - Generate scannable QR codes based on famous locations</a:t>
            </a:r>
          </a:p>
        </p:txBody>
      </p:sp>
      <p:pic>
        <p:nvPicPr>
          <p:cNvPr id="379" name="Image" descr="Image"/>
          <p:cNvPicPr>
            <a:picLocks noChangeAspect="1"/>
          </p:cNvPicPr>
          <p:nvPr/>
        </p:nvPicPr>
        <p:blipFill>
          <a:blip r:embed="rId2">
            <a:extLst/>
          </a:blip>
          <a:stretch>
            <a:fillRect/>
          </a:stretch>
        </p:blipFill>
        <p:spPr>
          <a:xfrm>
            <a:off x="605366" y="3077633"/>
            <a:ext cx="2565401" cy="2717801"/>
          </a:xfrm>
          <a:prstGeom prst="rect">
            <a:avLst/>
          </a:prstGeom>
          <a:ln w="12700">
            <a:miter lim="400000"/>
          </a:ln>
        </p:spPr>
      </p:pic>
      <p:pic>
        <p:nvPicPr>
          <p:cNvPr id="380" name="Image" descr="Image"/>
          <p:cNvPicPr>
            <a:picLocks noChangeAspect="1"/>
          </p:cNvPicPr>
          <p:nvPr/>
        </p:nvPicPr>
        <p:blipFill>
          <a:blip r:embed="rId3">
            <a:extLst/>
          </a:blip>
          <a:stretch>
            <a:fillRect/>
          </a:stretch>
        </p:blipFill>
        <p:spPr>
          <a:xfrm>
            <a:off x="8496039" y="3077633"/>
            <a:ext cx="2565401" cy="2717801"/>
          </a:xfrm>
          <a:prstGeom prst="rect">
            <a:avLst/>
          </a:prstGeom>
          <a:ln w="12700">
            <a:miter lim="400000"/>
          </a:ln>
        </p:spPr>
      </p:pic>
      <p:pic>
        <p:nvPicPr>
          <p:cNvPr id="381" name="Image" descr="Image"/>
          <p:cNvPicPr>
            <a:picLocks noChangeAspect="1"/>
          </p:cNvPicPr>
          <p:nvPr/>
        </p:nvPicPr>
        <p:blipFill>
          <a:blip r:embed="rId4">
            <a:extLst/>
          </a:blip>
          <a:stretch>
            <a:fillRect/>
          </a:stretch>
        </p:blipFill>
        <p:spPr>
          <a:xfrm>
            <a:off x="4550703" y="3077633"/>
            <a:ext cx="2565401" cy="2717801"/>
          </a:xfrm>
          <a:prstGeom prst="rect">
            <a:avLst/>
          </a:prstGeom>
          <a:ln w="12700">
            <a:miter lim="400000"/>
          </a:ln>
        </p:spPr>
      </p:pic>
      <p:pic>
        <p:nvPicPr>
          <p:cNvPr id="382" name="Image" descr="Image"/>
          <p:cNvPicPr>
            <a:picLocks noChangeAspect="1"/>
          </p:cNvPicPr>
          <p:nvPr/>
        </p:nvPicPr>
        <p:blipFill>
          <a:blip r:embed="rId5">
            <a:extLst/>
          </a:blip>
          <a:stretch>
            <a:fillRect/>
          </a:stretch>
        </p:blipFill>
        <p:spPr>
          <a:xfrm>
            <a:off x="605366" y="6772226"/>
            <a:ext cx="2565401" cy="2717801"/>
          </a:xfrm>
          <a:prstGeom prst="rect">
            <a:avLst/>
          </a:prstGeom>
          <a:ln w="12700">
            <a:miter lim="400000"/>
          </a:ln>
        </p:spPr>
      </p:pic>
      <p:pic>
        <p:nvPicPr>
          <p:cNvPr id="383" name="Image" descr="Image"/>
          <p:cNvPicPr>
            <a:picLocks noChangeAspect="1"/>
          </p:cNvPicPr>
          <p:nvPr/>
        </p:nvPicPr>
        <p:blipFill>
          <a:blip r:embed="rId6">
            <a:extLst/>
          </a:blip>
          <a:stretch>
            <a:fillRect/>
          </a:stretch>
        </p:blipFill>
        <p:spPr>
          <a:xfrm>
            <a:off x="4550703" y="6772226"/>
            <a:ext cx="2565401" cy="2717801"/>
          </a:xfrm>
          <a:prstGeom prst="rect">
            <a:avLst/>
          </a:prstGeom>
          <a:ln w="12700">
            <a:miter lim="400000"/>
          </a:ln>
        </p:spPr>
      </p:pic>
      <p:pic>
        <p:nvPicPr>
          <p:cNvPr id="384" name="Image" descr="Image"/>
          <p:cNvPicPr>
            <a:picLocks noChangeAspect="1"/>
          </p:cNvPicPr>
          <p:nvPr/>
        </p:nvPicPr>
        <p:blipFill>
          <a:blip r:embed="rId5">
            <a:extLst/>
          </a:blip>
          <a:stretch>
            <a:fillRect/>
          </a:stretch>
        </p:blipFill>
        <p:spPr>
          <a:xfrm>
            <a:off x="8496039" y="6772226"/>
            <a:ext cx="2565401" cy="2717801"/>
          </a:xfrm>
          <a:prstGeom prst="rect">
            <a:avLst/>
          </a:prstGeom>
          <a:ln w="12700">
            <a:miter lim="400000"/>
          </a:ln>
        </p:spPr>
      </p:pic>
      <p:pic>
        <p:nvPicPr>
          <p:cNvPr id="385" name="Image" descr="Image"/>
          <p:cNvPicPr>
            <a:picLocks noChangeAspect="1"/>
          </p:cNvPicPr>
          <p:nvPr/>
        </p:nvPicPr>
        <p:blipFill>
          <a:blip r:embed="rId7">
            <a:extLst/>
          </a:blip>
          <a:stretch>
            <a:fillRect/>
          </a:stretch>
        </p:blipFill>
        <p:spPr>
          <a:xfrm>
            <a:off x="8496039" y="10204743"/>
            <a:ext cx="2565401" cy="2717801"/>
          </a:xfrm>
          <a:prstGeom prst="rect">
            <a:avLst/>
          </a:prstGeom>
          <a:ln w="12700">
            <a:miter lim="400000"/>
          </a:ln>
        </p:spPr>
      </p:pic>
      <p:pic>
        <p:nvPicPr>
          <p:cNvPr id="386" name="Image" descr="Image"/>
          <p:cNvPicPr>
            <a:picLocks noChangeAspect="1"/>
          </p:cNvPicPr>
          <p:nvPr/>
        </p:nvPicPr>
        <p:blipFill>
          <a:blip r:embed="rId8">
            <a:extLst/>
          </a:blip>
          <a:stretch>
            <a:fillRect/>
          </a:stretch>
        </p:blipFill>
        <p:spPr>
          <a:xfrm>
            <a:off x="4550703" y="10204743"/>
            <a:ext cx="2565401" cy="2717801"/>
          </a:xfrm>
          <a:prstGeom prst="rect">
            <a:avLst/>
          </a:prstGeom>
          <a:ln w="12700">
            <a:miter lim="400000"/>
          </a:ln>
        </p:spPr>
      </p:pic>
      <p:pic>
        <p:nvPicPr>
          <p:cNvPr id="387" name="Image" descr="Image"/>
          <p:cNvPicPr>
            <a:picLocks noChangeAspect="1"/>
          </p:cNvPicPr>
          <p:nvPr/>
        </p:nvPicPr>
        <p:blipFill>
          <a:blip r:embed="rId9">
            <a:extLst/>
          </a:blip>
          <a:stretch>
            <a:fillRect/>
          </a:stretch>
        </p:blipFill>
        <p:spPr>
          <a:xfrm>
            <a:off x="605366" y="10204743"/>
            <a:ext cx="2565401" cy="2717801"/>
          </a:xfrm>
          <a:prstGeom prst="rect">
            <a:avLst/>
          </a:prstGeom>
          <a:ln w="12700">
            <a:miter lim="400000"/>
          </a:ln>
        </p:spPr>
      </p:pic>
      <p:sp>
        <p:nvSpPr>
          <p:cNvPr id="388" name="Grand Canyon"/>
          <p:cNvSpPr txBox="1"/>
          <p:nvPr/>
        </p:nvSpPr>
        <p:spPr>
          <a:xfrm>
            <a:off x="12625894" y="3942732"/>
            <a:ext cx="209580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Grand Canyon</a:t>
            </a:r>
          </a:p>
        </p:txBody>
      </p:sp>
      <p:sp>
        <p:nvSpPr>
          <p:cNvPr id="389" name="Mount Rushmore"/>
          <p:cNvSpPr txBox="1"/>
          <p:nvPr/>
        </p:nvSpPr>
        <p:spPr>
          <a:xfrm>
            <a:off x="12683044" y="7900443"/>
            <a:ext cx="246918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Mount Rushmore</a:t>
            </a:r>
          </a:p>
        </p:txBody>
      </p:sp>
      <p:sp>
        <p:nvSpPr>
          <p:cNvPr id="390" name="Golden Gate bridge"/>
          <p:cNvSpPr txBox="1"/>
          <p:nvPr/>
        </p:nvSpPr>
        <p:spPr>
          <a:xfrm>
            <a:off x="12651121" y="11193064"/>
            <a:ext cx="27956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Golden Gate bridge</a:t>
            </a:r>
          </a:p>
        </p:txBody>
      </p:sp>
      <p:sp>
        <p:nvSpPr>
          <p:cNvPr id="391" name="Prompt:"/>
          <p:cNvSpPr txBox="1"/>
          <p:nvPr/>
        </p:nvSpPr>
        <p:spPr>
          <a:xfrm>
            <a:off x="12733172" y="2255284"/>
            <a:ext cx="135605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Prompt: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Case Study : Problem Definition…"/>
          <p:cNvSpPr txBox="1"/>
          <p:nvPr>
            <p:ph type="body" idx="1"/>
          </p:nvPr>
        </p:nvSpPr>
        <p:spPr>
          <a:xfrm>
            <a:off x="1413890" y="2036341"/>
            <a:ext cx="21971001" cy="8256012"/>
          </a:xfrm>
          <a:prstGeom prst="rect">
            <a:avLst/>
          </a:prstGeom>
        </p:spPr>
        <p:txBody>
          <a:bodyPr/>
          <a:lstStyle/>
          <a:p>
            <a:pPr/>
            <a:r>
              <a:t>Case Study : Problem Definition</a:t>
            </a:r>
          </a:p>
          <a:p>
            <a:pPr/>
            <a:r>
              <a:t>Forecasting Models:Challenges</a:t>
            </a:r>
          </a:p>
          <a:p>
            <a:pPr/>
            <a:r>
              <a:t>Synthetic data generation : Text           and Images </a:t>
            </a:r>
          </a:p>
          <a:p>
            <a:pPr/>
            <a:r>
              <a:t>Privacy </a:t>
            </a:r>
          </a:p>
          <a:p>
            <a:pPr/>
            <a:r>
              <a:t>Summary</a:t>
            </a:r>
          </a:p>
        </p:txBody>
      </p:sp>
      <p:sp>
        <p:nvSpPr>
          <p:cNvPr id="159" name="Agenda"/>
          <p:cNvSpPr txBox="1"/>
          <p:nvPr>
            <p:ph type="title" idx="4294967295"/>
          </p:nvPr>
        </p:nvSpPr>
        <p:spPr>
          <a:xfrm>
            <a:off x="708867" y="368596"/>
            <a:ext cx="21971001" cy="1433163"/>
          </a:xfrm>
          <a:prstGeom prst="rect">
            <a:avLst/>
          </a:prstGeom>
        </p:spPr>
        <p:txBody>
          <a:bodyPr/>
          <a:lstStyle>
            <a:lvl1pPr>
              <a:defRPr spc="-107" sz="5400"/>
            </a:lvl1pPr>
          </a:lstStyle>
          <a:p>
            <a:pPr/>
            <a:r>
              <a:t>Agenda</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3" name="Image" descr="Image"/>
          <p:cNvPicPr>
            <a:picLocks noChangeAspect="1"/>
          </p:cNvPicPr>
          <p:nvPr/>
        </p:nvPicPr>
        <p:blipFill>
          <a:blip r:embed="rId2">
            <a:extLst/>
          </a:blip>
          <a:stretch>
            <a:fillRect/>
          </a:stretch>
        </p:blipFill>
        <p:spPr>
          <a:xfrm>
            <a:off x="541899" y="936559"/>
            <a:ext cx="19596101" cy="12668187"/>
          </a:xfrm>
          <a:prstGeom prst="rect">
            <a:avLst/>
          </a:prstGeom>
          <a:ln w="12700">
            <a:miter lim="400000"/>
          </a:ln>
        </p:spPr>
      </p:pic>
      <p:sp>
        <p:nvSpPr>
          <p:cNvPr id="394" name="Wave2Text -Brain Waves to Text"/>
          <p:cNvSpPr txBox="1"/>
          <p:nvPr>
            <p:ph type="title" idx="4294967295"/>
          </p:nvPr>
        </p:nvSpPr>
        <p:spPr>
          <a:xfrm>
            <a:off x="165118" y="120116"/>
            <a:ext cx="21971001" cy="965050"/>
          </a:xfrm>
          <a:prstGeom prst="rect">
            <a:avLst/>
          </a:prstGeom>
        </p:spPr>
        <p:txBody>
          <a:bodyPr/>
          <a:lstStyle>
            <a:lvl1pPr>
              <a:defRPr spc="-107" sz="5400"/>
            </a:lvl1pPr>
          </a:lstStyle>
          <a:p>
            <a:pPr/>
            <a:r>
              <a:t>Wave2Text -Brain Waves to Text</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Diffusion Models :Forward and Reverse Process"/>
          <p:cNvSpPr txBox="1"/>
          <p:nvPr>
            <p:ph type="title" idx="4294967295"/>
          </p:nvPr>
        </p:nvSpPr>
        <p:spPr>
          <a:xfrm>
            <a:off x="72213" y="114645"/>
            <a:ext cx="21971001" cy="1433164"/>
          </a:xfrm>
          <a:prstGeom prst="rect">
            <a:avLst/>
          </a:prstGeom>
        </p:spPr>
        <p:txBody>
          <a:bodyPr/>
          <a:lstStyle>
            <a:lvl1pPr>
              <a:defRPr spc="-107" sz="5400"/>
            </a:lvl1pPr>
          </a:lstStyle>
          <a:p>
            <a:pPr/>
            <a:r>
              <a:t>Diffusion Models :Forward and Reverse Process</a:t>
            </a:r>
          </a:p>
        </p:txBody>
      </p:sp>
      <p:pic>
        <p:nvPicPr>
          <p:cNvPr id="397" name="Image" descr="Image"/>
          <p:cNvPicPr>
            <a:picLocks noChangeAspect="1"/>
          </p:cNvPicPr>
          <p:nvPr/>
        </p:nvPicPr>
        <p:blipFill>
          <a:blip r:embed="rId2">
            <a:extLst/>
          </a:blip>
          <a:stretch>
            <a:fillRect/>
          </a:stretch>
        </p:blipFill>
        <p:spPr>
          <a:xfrm>
            <a:off x="331755" y="1165103"/>
            <a:ext cx="22161501" cy="1207098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9" name="Image" descr="Image"/>
          <p:cNvPicPr>
            <a:picLocks noChangeAspect="1"/>
          </p:cNvPicPr>
          <p:nvPr/>
        </p:nvPicPr>
        <p:blipFill>
          <a:blip r:embed="rId2">
            <a:extLst/>
          </a:blip>
          <a:stretch>
            <a:fillRect/>
          </a:stretch>
        </p:blipFill>
        <p:spPr>
          <a:xfrm>
            <a:off x="165877" y="602279"/>
            <a:ext cx="24384001" cy="12511442"/>
          </a:xfrm>
          <a:prstGeom prst="rect">
            <a:avLst/>
          </a:prstGeom>
          <a:ln w="12700">
            <a:miter lim="400000"/>
          </a:ln>
        </p:spPr>
      </p:pic>
      <p:sp>
        <p:nvSpPr>
          <p:cNvPr id="400" name="Stable Diffusion"/>
          <p:cNvSpPr txBox="1"/>
          <p:nvPr>
            <p:ph type="title" idx="4294967295"/>
          </p:nvPr>
        </p:nvSpPr>
        <p:spPr>
          <a:xfrm>
            <a:off x="52577" y="63845"/>
            <a:ext cx="21971001" cy="965050"/>
          </a:xfrm>
          <a:prstGeom prst="rect">
            <a:avLst/>
          </a:prstGeom>
        </p:spPr>
        <p:txBody>
          <a:bodyPr/>
          <a:lstStyle>
            <a:lvl1pPr>
              <a:defRPr spc="-107" sz="5400"/>
            </a:lvl1pPr>
          </a:lstStyle>
          <a:p>
            <a:pPr/>
            <a:r>
              <a:t>Stable Diffusion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Image" descr="Image"/>
          <p:cNvPicPr>
            <a:picLocks noChangeAspect="1"/>
          </p:cNvPicPr>
          <p:nvPr/>
        </p:nvPicPr>
        <p:blipFill>
          <a:blip r:embed="rId2">
            <a:extLst/>
          </a:blip>
          <a:stretch>
            <a:fillRect/>
          </a:stretch>
        </p:blipFill>
        <p:spPr>
          <a:xfrm>
            <a:off x="1067386" y="2834685"/>
            <a:ext cx="20142201" cy="8046630"/>
          </a:xfrm>
          <a:prstGeom prst="rect">
            <a:avLst/>
          </a:prstGeom>
          <a:ln w="12700">
            <a:miter lim="400000"/>
          </a:ln>
        </p:spPr>
      </p:pic>
      <p:sp>
        <p:nvSpPr>
          <p:cNvPr id="403" name="To summarise …"/>
          <p:cNvSpPr txBox="1"/>
          <p:nvPr>
            <p:ph type="title" idx="4294967295"/>
          </p:nvPr>
        </p:nvSpPr>
        <p:spPr>
          <a:xfrm>
            <a:off x="390201" y="401470"/>
            <a:ext cx="21971001" cy="965049"/>
          </a:xfrm>
          <a:prstGeom prst="rect">
            <a:avLst/>
          </a:prstGeom>
        </p:spPr>
        <p:txBody>
          <a:bodyPr/>
          <a:lstStyle>
            <a:lvl1pPr>
              <a:defRPr spc="-107" sz="5400"/>
            </a:lvl1pPr>
          </a:lstStyle>
          <a:p>
            <a:pPr/>
            <a:r>
              <a:t>To summarise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Line"/>
          <p:cNvSpPr/>
          <p:nvPr/>
        </p:nvSpPr>
        <p:spPr>
          <a:xfrm flipV="1">
            <a:off x="6424581" y="5683384"/>
            <a:ext cx="1" cy="2856302"/>
          </a:xfrm>
          <a:prstGeom prst="line">
            <a:avLst/>
          </a:prstGeom>
          <a:ln w="25400">
            <a:solidFill>
              <a:srgbClr val="000000"/>
            </a:solidFill>
            <a:miter lim="400000"/>
            <a:tailEnd type="oval"/>
          </a:ln>
        </p:spPr>
        <p:txBody>
          <a:bodyPr lIns="50800" tIns="50800" rIns="50800" bIns="50800" anchor="ctr"/>
          <a:lstStyle/>
          <a:p>
            <a:pPr/>
          </a:p>
        </p:txBody>
      </p:sp>
      <p:sp>
        <p:nvSpPr>
          <p:cNvPr id="406" name="Browser"/>
          <p:cNvSpPr/>
          <p:nvPr/>
        </p:nvSpPr>
        <p:spPr>
          <a:xfrm>
            <a:off x="2308037" y="5904345"/>
            <a:ext cx="2279613" cy="1791923"/>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Browser</a:t>
            </a:r>
          </a:p>
        </p:txBody>
      </p:sp>
      <p:sp>
        <p:nvSpPr>
          <p:cNvPr id="407" name="Wallet"/>
          <p:cNvSpPr/>
          <p:nvPr/>
        </p:nvSpPr>
        <p:spPr>
          <a:xfrm>
            <a:off x="5329371" y="3356408"/>
            <a:ext cx="2614105" cy="2258406"/>
          </a:xfrm>
          <a:prstGeom prst="roundRect">
            <a:avLst>
              <a:gd name="adj" fmla="val 15000"/>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Wallet</a:t>
            </a:r>
          </a:p>
        </p:txBody>
      </p:sp>
      <p:sp>
        <p:nvSpPr>
          <p:cNvPr id="408" name="WebPage"/>
          <p:cNvSpPr/>
          <p:nvPr/>
        </p:nvSpPr>
        <p:spPr>
          <a:xfrm>
            <a:off x="5230788" y="8529011"/>
            <a:ext cx="2811272" cy="174374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WebPage</a:t>
            </a:r>
          </a:p>
        </p:txBody>
      </p:sp>
      <p:sp>
        <p:nvSpPr>
          <p:cNvPr id="409" name="IPFS"/>
          <p:cNvSpPr/>
          <p:nvPr/>
        </p:nvSpPr>
        <p:spPr>
          <a:xfrm>
            <a:off x="13601064" y="10927764"/>
            <a:ext cx="1074310" cy="1418237"/>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IPFS</a:t>
            </a:r>
          </a:p>
        </p:txBody>
      </p:sp>
      <p:sp>
        <p:nvSpPr>
          <p:cNvPr id="410" name="AI Generator"/>
          <p:cNvSpPr/>
          <p:nvPr/>
        </p:nvSpPr>
        <p:spPr>
          <a:xfrm>
            <a:off x="12303169" y="6458514"/>
            <a:ext cx="3670102" cy="1835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AI Generator</a:t>
            </a:r>
          </a:p>
        </p:txBody>
      </p:sp>
      <p:sp>
        <p:nvSpPr>
          <p:cNvPr id="411" name="Line"/>
          <p:cNvSpPr/>
          <p:nvPr/>
        </p:nvSpPr>
        <p:spPr>
          <a:xfrm flipH="1">
            <a:off x="7708919" y="7477000"/>
            <a:ext cx="4500136" cy="1366573"/>
          </a:xfrm>
          <a:prstGeom prst="line">
            <a:avLst/>
          </a:prstGeom>
          <a:ln w="38100">
            <a:solidFill>
              <a:srgbClr val="000000"/>
            </a:solidFill>
            <a:custDash>
              <a:ds d="200000" sp="200000"/>
            </a:custDash>
            <a:miter lim="400000"/>
            <a:tailEnd type="triangle"/>
          </a:ln>
        </p:spPr>
        <p:txBody>
          <a:bodyPr lIns="50800" tIns="50800" rIns="50800" bIns="50800" anchor="ctr"/>
          <a:lstStyle/>
          <a:p>
            <a:pPr/>
          </a:p>
        </p:txBody>
      </p:sp>
      <p:sp>
        <p:nvSpPr>
          <p:cNvPr id="412" name="Line"/>
          <p:cNvSpPr/>
          <p:nvPr/>
        </p:nvSpPr>
        <p:spPr>
          <a:xfrm flipV="1">
            <a:off x="7919135" y="7963801"/>
            <a:ext cx="4516504" cy="1026342"/>
          </a:xfrm>
          <a:prstGeom prst="line">
            <a:avLst/>
          </a:prstGeom>
          <a:ln w="25400">
            <a:solidFill>
              <a:srgbClr val="000000"/>
            </a:solidFill>
            <a:miter lim="400000"/>
            <a:tailEnd type="triangle"/>
          </a:ln>
        </p:spPr>
        <p:txBody>
          <a:bodyPr lIns="50800" tIns="50800" rIns="50800" bIns="50800" anchor="ctr"/>
          <a:lstStyle/>
          <a:p>
            <a:pPr/>
          </a:p>
        </p:txBody>
      </p:sp>
      <p:sp>
        <p:nvSpPr>
          <p:cNvPr id="413" name="Line"/>
          <p:cNvSpPr/>
          <p:nvPr/>
        </p:nvSpPr>
        <p:spPr>
          <a:xfrm>
            <a:off x="7585402" y="10042546"/>
            <a:ext cx="5984859" cy="1705332"/>
          </a:xfrm>
          <a:prstGeom prst="line">
            <a:avLst/>
          </a:prstGeom>
          <a:ln w="25400">
            <a:solidFill>
              <a:srgbClr val="000000"/>
            </a:solidFill>
            <a:miter lim="400000"/>
            <a:tailEnd type="triangle"/>
          </a:ln>
        </p:spPr>
        <p:txBody>
          <a:bodyPr lIns="50800" tIns="50800" rIns="50800" bIns="50800" anchor="ctr"/>
          <a:lstStyle/>
          <a:p>
            <a:pPr/>
          </a:p>
        </p:txBody>
      </p:sp>
      <p:sp>
        <p:nvSpPr>
          <p:cNvPr id="414" name="Line"/>
          <p:cNvSpPr/>
          <p:nvPr/>
        </p:nvSpPr>
        <p:spPr>
          <a:xfrm flipV="1">
            <a:off x="7261229" y="3669301"/>
            <a:ext cx="5409545" cy="4921515"/>
          </a:xfrm>
          <a:prstGeom prst="line">
            <a:avLst/>
          </a:prstGeom>
          <a:ln w="25400">
            <a:solidFill>
              <a:srgbClr val="000000"/>
            </a:solidFill>
            <a:miter lim="400000"/>
            <a:tailEnd type="triangle"/>
          </a:ln>
        </p:spPr>
        <p:txBody>
          <a:bodyPr lIns="50800" tIns="50800" rIns="50800" bIns="50800" anchor="ctr"/>
          <a:lstStyle/>
          <a:p>
            <a:pPr/>
          </a:p>
        </p:txBody>
      </p:sp>
      <p:sp>
        <p:nvSpPr>
          <p:cNvPr id="415" name="Smart contract"/>
          <p:cNvSpPr/>
          <p:nvPr/>
        </p:nvSpPr>
        <p:spPr>
          <a:xfrm>
            <a:off x="12598849" y="1968893"/>
            <a:ext cx="3078741" cy="18554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Smart contract</a:t>
            </a:r>
          </a:p>
        </p:txBody>
      </p:sp>
      <p:sp>
        <p:nvSpPr>
          <p:cNvPr id="416" name="Accounts"/>
          <p:cNvSpPr/>
          <p:nvPr/>
        </p:nvSpPr>
        <p:spPr>
          <a:xfrm>
            <a:off x="5611957" y="2206330"/>
            <a:ext cx="1712517" cy="719337"/>
          </a:xfrm>
          <a:prstGeom prst="ellipse">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sz="1600">
                <a:solidFill>
                  <a:srgbClr val="000000"/>
                </a:solidFill>
                <a:latin typeface="Helvetica Neue Medium"/>
                <a:ea typeface="Helvetica Neue Medium"/>
                <a:cs typeface="Helvetica Neue Medium"/>
                <a:sym typeface="Helvetica Neue Medium"/>
              </a:defRPr>
            </a:pPr>
            <a:r>
              <a:rPr sz="1800"/>
              <a:t>Accounts</a:t>
            </a:r>
            <a:r>
              <a:t> </a:t>
            </a:r>
          </a:p>
        </p:txBody>
      </p:sp>
      <p:sp>
        <p:nvSpPr>
          <p:cNvPr id="417" name="Line"/>
          <p:cNvSpPr/>
          <p:nvPr/>
        </p:nvSpPr>
        <p:spPr>
          <a:xfrm flipH="1" flipV="1">
            <a:off x="7487246" y="2701826"/>
            <a:ext cx="4948373" cy="178576"/>
          </a:xfrm>
          <a:prstGeom prst="line">
            <a:avLst/>
          </a:prstGeom>
          <a:ln w="25400">
            <a:solidFill>
              <a:srgbClr val="000000"/>
            </a:solidFill>
            <a:miter lim="400000"/>
            <a:tailEnd type="triangle"/>
          </a:ln>
        </p:spPr>
        <p:txBody>
          <a:bodyPr lIns="50800" tIns="50800" rIns="50800" bIns="50800" anchor="ctr"/>
          <a:lstStyle/>
          <a:p>
            <a:pPr/>
          </a:p>
        </p:txBody>
      </p:sp>
      <p:sp>
        <p:nvSpPr>
          <p:cNvPr id="418" name="Line"/>
          <p:cNvSpPr/>
          <p:nvPr/>
        </p:nvSpPr>
        <p:spPr>
          <a:xfrm flipV="1">
            <a:off x="5758150" y="2891495"/>
            <a:ext cx="200607" cy="419023"/>
          </a:xfrm>
          <a:prstGeom prst="line">
            <a:avLst/>
          </a:prstGeom>
          <a:ln w="25400">
            <a:solidFill>
              <a:srgbClr val="000000"/>
            </a:solidFill>
            <a:miter lim="400000"/>
            <a:tailEnd type="oval"/>
          </a:ln>
        </p:spPr>
        <p:txBody>
          <a:bodyPr lIns="50800" tIns="50800" rIns="50800" bIns="50800" anchor="ctr"/>
          <a:lstStyle/>
          <a:p>
            <a:pPr/>
          </a:p>
        </p:txBody>
      </p:sp>
      <p:sp>
        <p:nvSpPr>
          <p:cNvPr id="419" name="Line"/>
          <p:cNvSpPr/>
          <p:nvPr/>
        </p:nvSpPr>
        <p:spPr>
          <a:xfrm flipV="1">
            <a:off x="3870084" y="5258410"/>
            <a:ext cx="1399655" cy="651375"/>
          </a:xfrm>
          <a:prstGeom prst="line">
            <a:avLst/>
          </a:prstGeom>
          <a:ln w="25400">
            <a:solidFill>
              <a:srgbClr val="000000"/>
            </a:solidFill>
            <a:miter lim="400000"/>
            <a:tailEnd type="oval"/>
          </a:ln>
        </p:spPr>
        <p:txBody>
          <a:bodyPr lIns="50800" tIns="50800" rIns="50800" bIns="50800" anchor="ctr"/>
          <a:lstStyle/>
          <a:p>
            <a:pPr/>
          </a:p>
        </p:txBody>
      </p:sp>
      <p:sp>
        <p:nvSpPr>
          <p:cNvPr id="420" name="Line"/>
          <p:cNvSpPr/>
          <p:nvPr/>
        </p:nvSpPr>
        <p:spPr>
          <a:xfrm>
            <a:off x="3445780" y="7769937"/>
            <a:ext cx="1801302" cy="1351164"/>
          </a:xfrm>
          <a:prstGeom prst="line">
            <a:avLst/>
          </a:prstGeom>
          <a:ln w="25400">
            <a:solidFill>
              <a:srgbClr val="000000"/>
            </a:solidFill>
            <a:miter lim="400000"/>
            <a:tailEnd type="oval"/>
          </a:ln>
        </p:spPr>
        <p:txBody>
          <a:bodyPr lIns="50800" tIns="50800" rIns="50800" bIns="50800" anchor="ctr"/>
          <a:lstStyle/>
          <a:p>
            <a:pPr/>
          </a:p>
        </p:txBody>
      </p:sp>
      <p:sp>
        <p:nvSpPr>
          <p:cNvPr id="421" name="Line"/>
          <p:cNvSpPr/>
          <p:nvPr/>
        </p:nvSpPr>
        <p:spPr>
          <a:xfrm flipH="1" flipV="1">
            <a:off x="7740461" y="9920961"/>
            <a:ext cx="5972526" cy="1101773"/>
          </a:xfrm>
          <a:prstGeom prst="line">
            <a:avLst/>
          </a:prstGeom>
          <a:ln w="38100">
            <a:solidFill>
              <a:srgbClr val="000000"/>
            </a:solidFill>
            <a:custDash>
              <a:ds d="200000" sp="200000"/>
            </a:custDash>
            <a:miter lim="400000"/>
            <a:tailEnd type="triangle"/>
          </a:ln>
        </p:spPr>
        <p:txBody>
          <a:bodyPr lIns="50800" tIns="50800" rIns="50800" bIns="50800" anchor="ctr"/>
          <a:lstStyle/>
          <a:p>
            <a:pPr/>
          </a:p>
        </p:txBody>
      </p:sp>
      <p:sp>
        <p:nvSpPr>
          <p:cNvPr id="422" name="Request"/>
          <p:cNvSpPr txBox="1"/>
          <p:nvPr/>
        </p:nvSpPr>
        <p:spPr>
          <a:xfrm>
            <a:off x="9451633" y="7530614"/>
            <a:ext cx="1020243"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Request</a:t>
            </a:r>
          </a:p>
        </p:txBody>
      </p:sp>
      <p:sp>
        <p:nvSpPr>
          <p:cNvPr id="423" name="Connect"/>
          <p:cNvSpPr txBox="1"/>
          <p:nvPr/>
        </p:nvSpPr>
        <p:spPr>
          <a:xfrm>
            <a:off x="5905888" y="6893870"/>
            <a:ext cx="103738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Connect</a:t>
            </a:r>
          </a:p>
        </p:txBody>
      </p:sp>
      <p:sp>
        <p:nvSpPr>
          <p:cNvPr id="424" name="Image"/>
          <p:cNvSpPr txBox="1"/>
          <p:nvPr/>
        </p:nvSpPr>
        <p:spPr>
          <a:xfrm>
            <a:off x="9566276" y="8718354"/>
            <a:ext cx="79095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Image</a:t>
            </a:r>
          </a:p>
        </p:txBody>
      </p:sp>
      <p:sp>
        <p:nvSpPr>
          <p:cNvPr id="425" name="Mint"/>
          <p:cNvSpPr txBox="1"/>
          <p:nvPr/>
        </p:nvSpPr>
        <p:spPr>
          <a:xfrm>
            <a:off x="10430129" y="4762679"/>
            <a:ext cx="59664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Mint</a:t>
            </a:r>
          </a:p>
        </p:txBody>
      </p:sp>
      <p:sp>
        <p:nvSpPr>
          <p:cNvPr id="426" name="Order"/>
          <p:cNvSpPr txBox="1"/>
          <p:nvPr/>
        </p:nvSpPr>
        <p:spPr>
          <a:xfrm>
            <a:off x="9593365" y="2372463"/>
            <a:ext cx="736779"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Order</a:t>
            </a:r>
          </a:p>
        </p:txBody>
      </p:sp>
      <p:sp>
        <p:nvSpPr>
          <p:cNvPr id="427" name="Image"/>
          <p:cNvSpPr txBox="1"/>
          <p:nvPr/>
        </p:nvSpPr>
        <p:spPr>
          <a:xfrm>
            <a:off x="10861677" y="10013754"/>
            <a:ext cx="79095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Image</a:t>
            </a:r>
          </a:p>
        </p:txBody>
      </p:sp>
      <p:sp>
        <p:nvSpPr>
          <p:cNvPr id="428" name="URL path"/>
          <p:cNvSpPr txBox="1"/>
          <p:nvPr/>
        </p:nvSpPr>
        <p:spPr>
          <a:xfrm>
            <a:off x="10562770" y="11185391"/>
            <a:ext cx="1134771"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URL path</a:t>
            </a:r>
          </a:p>
        </p:txBody>
      </p:sp>
      <p:sp>
        <p:nvSpPr>
          <p:cNvPr id="429" name="Line"/>
          <p:cNvSpPr/>
          <p:nvPr/>
        </p:nvSpPr>
        <p:spPr>
          <a:xfrm>
            <a:off x="6582812" y="6518158"/>
            <a:ext cx="2811272" cy="1"/>
          </a:xfrm>
          <a:prstGeom prst="line">
            <a:avLst/>
          </a:prstGeom>
          <a:ln w="25400">
            <a:solidFill>
              <a:srgbClr val="000000"/>
            </a:solidFill>
            <a:miter lim="400000"/>
            <a:tailEnd type="triangle"/>
          </a:ln>
        </p:spPr>
        <p:txBody>
          <a:bodyPr lIns="50800" tIns="50800" rIns="50800" bIns="50800" anchor="ctr"/>
          <a:lstStyle/>
          <a:p>
            <a:pPr/>
          </a:p>
        </p:txBody>
      </p:sp>
      <p:sp>
        <p:nvSpPr>
          <p:cNvPr id="430" name="NFT Generator - Stable diffusion Model"/>
          <p:cNvSpPr txBox="1"/>
          <p:nvPr>
            <p:ph type="title" idx="4294967295"/>
          </p:nvPr>
        </p:nvSpPr>
        <p:spPr>
          <a:xfrm>
            <a:off x="144655" y="97465"/>
            <a:ext cx="21971001" cy="1433164"/>
          </a:xfrm>
          <a:prstGeom prst="rect">
            <a:avLst/>
          </a:prstGeom>
        </p:spPr>
        <p:txBody>
          <a:bodyPr/>
          <a:lstStyle>
            <a:lvl1pPr>
              <a:defRPr spc="-107" sz="5400"/>
            </a:lvl1pPr>
          </a:lstStyle>
          <a:p>
            <a:pPr/>
            <a:r>
              <a:t> NFT Generator - Stable diffusion Model</a:t>
            </a:r>
          </a:p>
        </p:txBody>
      </p:sp>
      <p:sp>
        <p:nvSpPr>
          <p:cNvPr id="431" name="Line"/>
          <p:cNvSpPr/>
          <p:nvPr/>
        </p:nvSpPr>
        <p:spPr>
          <a:xfrm flipV="1">
            <a:off x="15937443" y="5945223"/>
            <a:ext cx="1060840" cy="1060840"/>
          </a:xfrm>
          <a:prstGeom prst="line">
            <a:avLst/>
          </a:prstGeom>
          <a:ln w="38100">
            <a:solidFill>
              <a:srgbClr val="000000"/>
            </a:solidFill>
            <a:custDash>
              <a:ds d="200000" sp="200000"/>
            </a:custDash>
            <a:miter lim="400000"/>
            <a:tailEnd type="triangle"/>
          </a:ln>
        </p:spPr>
        <p:txBody>
          <a:bodyPr lIns="50800" tIns="50800" rIns="50800" bIns="50800" anchor="ctr"/>
          <a:lstStyle/>
          <a:p>
            <a:pPr/>
          </a:p>
        </p:txBody>
      </p:sp>
      <p:sp>
        <p:nvSpPr>
          <p:cNvPr id="432" name="Line"/>
          <p:cNvSpPr/>
          <p:nvPr/>
        </p:nvSpPr>
        <p:spPr>
          <a:xfrm>
            <a:off x="16024717" y="7381325"/>
            <a:ext cx="1383236" cy="702634"/>
          </a:xfrm>
          <a:prstGeom prst="line">
            <a:avLst/>
          </a:prstGeom>
          <a:ln w="38100">
            <a:solidFill>
              <a:srgbClr val="000000"/>
            </a:solidFill>
            <a:custDash>
              <a:ds d="200000" sp="200000"/>
            </a:custDash>
            <a:miter lim="400000"/>
            <a:tailEnd type="triangle"/>
          </a:ln>
        </p:spPr>
        <p:txBody>
          <a:bodyPr lIns="50800" tIns="50800" rIns="50800" bIns="50800" anchor="ctr"/>
          <a:lstStyle/>
          <a:p>
            <a:pPr/>
          </a:p>
        </p:txBody>
      </p:sp>
      <p:sp>
        <p:nvSpPr>
          <p:cNvPr id="433" name="DALL-E2"/>
          <p:cNvSpPr txBox="1"/>
          <p:nvPr/>
        </p:nvSpPr>
        <p:spPr>
          <a:xfrm>
            <a:off x="17001512" y="5715858"/>
            <a:ext cx="1079678"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DALL-E2</a:t>
            </a:r>
          </a:p>
        </p:txBody>
      </p:sp>
      <p:sp>
        <p:nvSpPr>
          <p:cNvPr id="434" name="Midjourney"/>
          <p:cNvSpPr txBox="1"/>
          <p:nvPr/>
        </p:nvSpPr>
        <p:spPr>
          <a:xfrm>
            <a:off x="17450771" y="7837917"/>
            <a:ext cx="1337539"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Midjourney</a:t>
            </a:r>
          </a:p>
        </p:txBody>
      </p:sp>
      <p:sp>
        <p:nvSpPr>
          <p:cNvPr id="435" name="Line"/>
          <p:cNvSpPr/>
          <p:nvPr/>
        </p:nvSpPr>
        <p:spPr>
          <a:xfrm>
            <a:off x="16024717" y="7824093"/>
            <a:ext cx="1383236" cy="702635"/>
          </a:xfrm>
          <a:prstGeom prst="line">
            <a:avLst/>
          </a:prstGeom>
          <a:ln w="38100">
            <a:solidFill>
              <a:srgbClr val="000000"/>
            </a:solidFill>
            <a:custDash>
              <a:ds d="200000" sp="200000"/>
            </a:custDash>
            <a:miter lim="400000"/>
            <a:tailEnd type="triangle"/>
          </a:ln>
        </p:spPr>
        <p:txBody>
          <a:bodyPr lIns="50800" tIns="50800" rIns="50800" bIns="50800" anchor="ctr"/>
          <a:lstStyle/>
          <a:p>
            <a:pPr/>
          </a:p>
        </p:txBody>
      </p:sp>
      <p:sp>
        <p:nvSpPr>
          <p:cNvPr id="436" name="Stable diffusion"/>
          <p:cNvSpPr txBox="1"/>
          <p:nvPr/>
        </p:nvSpPr>
        <p:spPr>
          <a:xfrm>
            <a:off x="17450771" y="8438853"/>
            <a:ext cx="1804341"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Stable diffusion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8" name="Image" descr="Image"/>
          <p:cNvPicPr>
            <a:picLocks noChangeAspect="1"/>
          </p:cNvPicPr>
          <p:nvPr/>
        </p:nvPicPr>
        <p:blipFill>
          <a:blip r:embed="rId2">
            <a:extLst/>
          </a:blip>
          <a:stretch>
            <a:fillRect/>
          </a:stretch>
        </p:blipFill>
        <p:spPr>
          <a:xfrm>
            <a:off x="2020124" y="0"/>
            <a:ext cx="21349160" cy="13716001"/>
          </a:xfrm>
          <a:prstGeom prst="rect">
            <a:avLst/>
          </a:prstGeom>
          <a:ln w="12700">
            <a:miter lim="400000"/>
          </a:ln>
        </p:spPr>
      </p:pic>
      <p:sp>
        <p:nvSpPr>
          <p:cNvPr id="439" name="NFT Generator - Stable diffusion model"/>
          <p:cNvSpPr txBox="1"/>
          <p:nvPr>
            <p:ph type="title" idx="4294967295"/>
          </p:nvPr>
        </p:nvSpPr>
        <p:spPr>
          <a:xfrm>
            <a:off x="96338" y="45898"/>
            <a:ext cx="21971001" cy="1433164"/>
          </a:xfrm>
          <a:prstGeom prst="rect">
            <a:avLst/>
          </a:prstGeom>
        </p:spPr>
        <p:txBody>
          <a:bodyPr/>
          <a:lstStyle>
            <a:lvl1pPr>
              <a:defRPr spc="-107" sz="5400"/>
            </a:lvl1pPr>
          </a:lstStyle>
          <a:p>
            <a:pPr/>
            <a:r>
              <a:t>NFT Generator - Stable diffusion model</a:t>
            </a:r>
          </a:p>
        </p:txBody>
      </p:sp>
      <p:pic>
        <p:nvPicPr>
          <p:cNvPr id="440" name="Screen Recording 2023-04-25_AI_NFT_CONV.mp4" descr="Screen Recording 2023-04-25_AI_NFT_CONV.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555799" y="2036070"/>
            <a:ext cx="5471881" cy="3419926"/>
          </a:xfrm>
          <a:prstGeom prst="rect">
            <a:avLst/>
          </a:prstGeom>
          <a:ln w="12700">
            <a:miter lim="400000"/>
          </a:ln>
        </p:spPr>
      </p:pic>
      <p:pic>
        <p:nvPicPr>
          <p:cNvPr id="441" name="Generative AI -Mint NFT" descr="Generative AI -Mint NFT"/>
          <p:cNvPicPr>
            <a:picLocks noChangeAspect="0"/>
          </p:cNvPicPr>
          <p:nvPr>
            <a:videoFile xmlns:mc="http://schemas.openxmlformats.org/markup-compatibility/2006" xmlns:aiw="http://developer.apple.com/namespaces/iwork" r:link="rId6" mc:Ignorable="aiw" aiw:title="Generative AI -Mint NFT" aiw:author="prashanth nandanuru"/>
          </p:nvPr>
        </p:nvPicPr>
        <p:blipFill>
          <a:blip r:embed="rId7">
            <a:extLst/>
          </a:blip>
          <a:stretch>
            <a:fillRect/>
          </a:stretch>
        </p:blipFill>
        <p:spPr>
          <a:xfrm>
            <a:off x="3092813" y="10640739"/>
            <a:ext cx="3263629" cy="2447722"/>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8366" fill="hold"/>
                                        <p:tgtEl>
                                          <p:spTgt spid="440"/>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 fill="hold"/>
                                        <p:tgtEl>
                                          <p:spTgt spid="44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1" fill="hold" display="0">
                  <p:stCondLst>
                    <p:cond delay="indefinite"/>
                  </p:stCondLst>
                </p:cTn>
                <p:tgtEl>
                  <p:spTgt spid="440"/>
                </p:tgtEl>
              </p:cMediaNode>
            </p:video>
            <p:seq concurrent="1" prevAc="none" nextAc="seek">
              <p:cTn id="12" evtFilter="cancelBubble" nodeType="interactiveSeq" restart="whenNotActive" fill="hold">
                <p:stCondLst>
                  <p:cond delay="0" evt="onClick">
                    <p:tgtEl>
                      <p:spTgt spid="440"/>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440"/>
                                        </p:tgtEl>
                                      </p:cBhvr>
                                    </p:cmd>
                                  </p:childTnLst>
                                </p:cTn>
                              </p:par>
                            </p:childTnLst>
                          </p:cTn>
                        </p:par>
                      </p:childTnLst>
                    </p:cTn>
                  </p:par>
                </p:childTnLst>
              </p:cTn>
              <p:nextCondLst>
                <p:cond delay="0" evt="onClick">
                  <p:tgtEl>
                    <p:spTgt spid="440"/>
                  </p:tgtEl>
                </p:cond>
              </p:nextCondLst>
            </p:seq>
            <p:video fullScrn="0">
              <p:cMediaNode mute="0" showWhenStopped="1" numSld="1" vol="80000">
                <p:cTn id="17" fill="hold" display="0">
                  <p:stCondLst>
                    <p:cond delay="indefinite"/>
                  </p:stCondLst>
                </p:cTn>
                <p:tgtEl>
                  <p:spTgt spid="441"/>
                </p:tgtEl>
              </p:cMediaNode>
            </p:video>
            <p:seq concurrent="1" prevAc="none" nextAc="seek">
              <p:cTn id="18" evtFilter="cancelBubble" nodeType="interactiveSeq" restart="whenNotActive" fill="hold">
                <p:stCondLst>
                  <p:cond delay="0" evt="onClick">
                    <p:tgtEl>
                      <p:spTgt spid="441"/>
                    </p:tgtEl>
                  </p:cond>
                </p:stCondLst>
                <p:endSync delay="0" evt="end">
                  <p:rtn val="all"/>
                </p:endSync>
                <p:childTnLst>
                  <p:par>
                    <p:cTn id="19" fill="hold">
                      <p:stCondLst>
                        <p:cond delay="0"/>
                      </p:stCondLst>
                      <p:childTnLst>
                        <p:par>
                          <p:cTn id="20" fill="hold">
                            <p:stCondLst>
                              <p:cond delay="0"/>
                            </p:stCondLst>
                            <p:childTnLst>
                              <p:par>
                                <p:cTn id="21" presetClass="mediacall" nodeType="clickEffect" presetSubtype="0" presetID="2" fill="hold">
                                  <p:stCondLst>
                                    <p:cond delay="0"/>
                                  </p:stCondLst>
                                  <p:childTnLst>
                                    <p:cmd type="call" cmd="togglePause">
                                      <p:cBhvr>
                                        <p:cTn id="22" dur="1" fill="hold"/>
                                        <p:tgtEl>
                                          <p:spTgt spid="441"/>
                                        </p:tgtEl>
                                      </p:cBhvr>
                                    </p:cmd>
                                  </p:childTnLst>
                                </p:cTn>
                              </p:par>
                            </p:childTnLst>
                          </p:cTn>
                        </p:par>
                      </p:childTnLst>
                    </p:cTn>
                  </p:par>
                </p:childTnLst>
              </p:cTn>
              <p:nextCondLst>
                <p:cond delay="0" evt="onClick">
                  <p:tgtEl>
                    <p:spTgt spid="441"/>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Generative Synthetic Text  using  LLM and Prompt engineering"/>
          <p:cNvSpPr txBox="1"/>
          <p:nvPr>
            <p:ph type="title" idx="4294967295"/>
          </p:nvPr>
        </p:nvSpPr>
        <p:spPr>
          <a:xfrm>
            <a:off x="-29387" y="165445"/>
            <a:ext cx="21971001" cy="1433164"/>
          </a:xfrm>
          <a:prstGeom prst="rect">
            <a:avLst/>
          </a:prstGeom>
        </p:spPr>
        <p:txBody>
          <a:bodyPr/>
          <a:lstStyle>
            <a:lvl1pPr>
              <a:defRPr spc="-107" sz="5400"/>
            </a:lvl1pPr>
          </a:lstStyle>
          <a:p>
            <a:pPr/>
            <a:r>
              <a:t>Generative Synthetic Text  using  LLM and Prompt engineering </a:t>
            </a:r>
          </a:p>
        </p:txBody>
      </p:sp>
      <p:pic>
        <p:nvPicPr>
          <p:cNvPr id="444" name="Image" descr="Image"/>
          <p:cNvPicPr>
            <a:picLocks noChangeAspect="1"/>
          </p:cNvPicPr>
          <p:nvPr/>
        </p:nvPicPr>
        <p:blipFill>
          <a:blip r:embed="rId2">
            <a:extLst/>
          </a:blip>
          <a:stretch>
            <a:fillRect/>
          </a:stretch>
        </p:blipFill>
        <p:spPr>
          <a:xfrm>
            <a:off x="1153645" y="2155426"/>
            <a:ext cx="17716501" cy="82677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Knowledge Graph and Generative AI"/>
          <p:cNvSpPr txBox="1"/>
          <p:nvPr>
            <p:ph type="title" idx="4294967295"/>
          </p:nvPr>
        </p:nvSpPr>
        <p:spPr>
          <a:xfrm>
            <a:off x="-29387" y="23264"/>
            <a:ext cx="21971001" cy="1433164"/>
          </a:xfrm>
          <a:prstGeom prst="rect">
            <a:avLst/>
          </a:prstGeom>
        </p:spPr>
        <p:txBody>
          <a:bodyPr/>
          <a:lstStyle>
            <a:lvl1pPr>
              <a:defRPr spc="-107" sz="5400"/>
            </a:lvl1pPr>
          </a:lstStyle>
          <a:p>
            <a:pPr/>
            <a:r>
              <a:t> Knowledge Graph and Generative AI</a:t>
            </a:r>
          </a:p>
        </p:txBody>
      </p:sp>
      <p:pic>
        <p:nvPicPr>
          <p:cNvPr id="447" name="Image" descr="Image"/>
          <p:cNvPicPr>
            <a:picLocks noChangeAspect="1"/>
          </p:cNvPicPr>
          <p:nvPr/>
        </p:nvPicPr>
        <p:blipFill>
          <a:blip r:embed="rId2">
            <a:extLst/>
          </a:blip>
          <a:stretch>
            <a:fillRect/>
          </a:stretch>
        </p:blipFill>
        <p:spPr>
          <a:xfrm>
            <a:off x="6535594" y="5078228"/>
            <a:ext cx="2540001" cy="1873772"/>
          </a:xfrm>
          <a:prstGeom prst="rect">
            <a:avLst/>
          </a:prstGeom>
          <a:ln w="25400">
            <a:miter lim="400000"/>
          </a:ln>
          <a:effectLst>
            <a:reflection blurRad="0" stA="50000" stPos="0" endA="0" endPos="40000" dist="0" dir="5400000" fadeDir="5400000" sx="100000" sy="-100000" kx="0" ky="0" algn="bl" rotWithShape="0"/>
          </a:effectLst>
        </p:spPr>
      </p:pic>
      <p:sp>
        <p:nvSpPr>
          <p:cNvPr id="448" name="Generative AI"/>
          <p:cNvSpPr txBox="1"/>
          <p:nvPr/>
        </p:nvSpPr>
        <p:spPr>
          <a:xfrm>
            <a:off x="6410944" y="2099814"/>
            <a:ext cx="278930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Generative AI</a:t>
            </a:r>
          </a:p>
        </p:txBody>
      </p:sp>
      <p:pic>
        <p:nvPicPr>
          <p:cNvPr id="449" name="Image" descr="Image"/>
          <p:cNvPicPr>
            <a:picLocks noChangeAspect="1"/>
          </p:cNvPicPr>
          <p:nvPr/>
        </p:nvPicPr>
        <p:blipFill>
          <a:blip r:embed="rId3">
            <a:extLst/>
          </a:blip>
          <a:stretch>
            <a:fillRect/>
          </a:stretch>
        </p:blipFill>
        <p:spPr>
          <a:xfrm>
            <a:off x="1405295" y="2786339"/>
            <a:ext cx="2540001" cy="5204919"/>
          </a:xfrm>
          <a:prstGeom prst="rect">
            <a:avLst/>
          </a:prstGeom>
          <a:ln w="12700">
            <a:miter lim="400000"/>
          </a:ln>
        </p:spPr>
      </p:pic>
      <p:pic>
        <p:nvPicPr>
          <p:cNvPr id="450" name="Image" descr="Image"/>
          <p:cNvPicPr>
            <a:picLocks noChangeAspect="1"/>
          </p:cNvPicPr>
          <p:nvPr/>
        </p:nvPicPr>
        <p:blipFill>
          <a:blip r:embed="rId4">
            <a:extLst/>
          </a:blip>
          <a:stretch>
            <a:fillRect/>
          </a:stretch>
        </p:blipFill>
        <p:spPr>
          <a:xfrm>
            <a:off x="1405295" y="8473928"/>
            <a:ext cx="2540001" cy="3309698"/>
          </a:xfrm>
          <a:prstGeom prst="rect">
            <a:avLst/>
          </a:prstGeom>
          <a:ln w="12700">
            <a:miter lim="400000"/>
          </a:ln>
        </p:spPr>
      </p:pic>
      <p:sp>
        <p:nvSpPr>
          <p:cNvPr id="451" name="Rectangle"/>
          <p:cNvSpPr/>
          <p:nvPr/>
        </p:nvSpPr>
        <p:spPr>
          <a:xfrm>
            <a:off x="1248118" y="2648861"/>
            <a:ext cx="3019158" cy="9723924"/>
          </a:xfrm>
          <a:prstGeom prst="rect">
            <a:avLst/>
          </a:prstGeom>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2" name="Data Sources"/>
          <p:cNvSpPr txBox="1"/>
          <p:nvPr/>
        </p:nvSpPr>
        <p:spPr>
          <a:xfrm>
            <a:off x="1276199" y="2099814"/>
            <a:ext cx="279819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Data Sources</a:t>
            </a:r>
          </a:p>
        </p:txBody>
      </p:sp>
      <p:pic>
        <p:nvPicPr>
          <p:cNvPr id="453" name="Image" descr="Image"/>
          <p:cNvPicPr>
            <a:picLocks noChangeAspect="1"/>
          </p:cNvPicPr>
          <p:nvPr/>
        </p:nvPicPr>
        <p:blipFill>
          <a:blip r:embed="rId5">
            <a:extLst/>
          </a:blip>
          <a:stretch>
            <a:fillRect/>
          </a:stretch>
        </p:blipFill>
        <p:spPr>
          <a:xfrm>
            <a:off x="11330316" y="5084673"/>
            <a:ext cx="2540001" cy="2270607"/>
          </a:xfrm>
          <a:prstGeom prst="rect">
            <a:avLst/>
          </a:prstGeom>
          <a:ln w="12700">
            <a:miter lim="400000"/>
          </a:ln>
        </p:spPr>
      </p:pic>
      <p:pic>
        <p:nvPicPr>
          <p:cNvPr id="454" name="Image" descr="Image"/>
          <p:cNvPicPr>
            <a:picLocks noChangeAspect="1"/>
          </p:cNvPicPr>
          <p:nvPr/>
        </p:nvPicPr>
        <p:blipFill>
          <a:blip r:embed="rId2">
            <a:extLst/>
          </a:blip>
          <a:stretch>
            <a:fillRect/>
          </a:stretch>
        </p:blipFill>
        <p:spPr>
          <a:xfrm>
            <a:off x="16440613" y="5078228"/>
            <a:ext cx="2540001" cy="1873772"/>
          </a:xfrm>
          <a:prstGeom prst="rect">
            <a:avLst/>
          </a:prstGeom>
          <a:ln w="25400">
            <a:miter lim="400000"/>
          </a:ln>
          <a:effectLst>
            <a:reflection blurRad="0" stA="50000" stPos="0" endA="0" endPos="40000" dist="0" dir="5400000" fadeDir="5400000" sx="100000" sy="-100000" kx="0" ky="0" algn="bl" rotWithShape="0"/>
          </a:effectLst>
        </p:spPr>
      </p:pic>
      <p:sp>
        <p:nvSpPr>
          <p:cNvPr id="455" name="Generative AI"/>
          <p:cNvSpPr txBox="1"/>
          <p:nvPr/>
        </p:nvSpPr>
        <p:spPr>
          <a:xfrm>
            <a:off x="16218155" y="2099814"/>
            <a:ext cx="278930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Generative AI</a:t>
            </a:r>
          </a:p>
        </p:txBody>
      </p:sp>
      <p:sp>
        <p:nvSpPr>
          <p:cNvPr id="456" name="Knowledge Graph"/>
          <p:cNvSpPr txBox="1"/>
          <p:nvPr/>
        </p:nvSpPr>
        <p:spPr>
          <a:xfrm>
            <a:off x="10723015" y="2099814"/>
            <a:ext cx="4080499"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Knowledge Graph</a:t>
            </a:r>
          </a:p>
        </p:txBody>
      </p:sp>
      <p:sp>
        <p:nvSpPr>
          <p:cNvPr id="457" name="User Interface…"/>
          <p:cNvSpPr txBox="1"/>
          <p:nvPr/>
        </p:nvSpPr>
        <p:spPr>
          <a:xfrm>
            <a:off x="20933356" y="6077972"/>
            <a:ext cx="3126678" cy="1180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500"/>
            </a:pPr>
            <a:r>
              <a:t>User Interface</a:t>
            </a:r>
          </a:p>
          <a:p>
            <a:pPr>
              <a:defRPr b="1" sz="3500"/>
            </a:pPr>
            <a:r>
              <a:t>Apps</a:t>
            </a:r>
          </a:p>
        </p:txBody>
      </p:sp>
      <p:sp>
        <p:nvSpPr>
          <p:cNvPr id="458" name="Rectangle"/>
          <p:cNvSpPr/>
          <p:nvPr/>
        </p:nvSpPr>
        <p:spPr>
          <a:xfrm>
            <a:off x="6289217" y="2659321"/>
            <a:ext cx="3019158" cy="9703005"/>
          </a:xfrm>
          <a:prstGeom prst="rect">
            <a:avLst/>
          </a:prstGeom>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9" name="Rectangle"/>
          <p:cNvSpPr/>
          <p:nvPr/>
        </p:nvSpPr>
        <p:spPr>
          <a:xfrm>
            <a:off x="11168781" y="2719442"/>
            <a:ext cx="3019158" cy="9582762"/>
          </a:xfrm>
          <a:prstGeom prst="rect">
            <a:avLst/>
          </a:prstGeom>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0" name="Rectangle"/>
          <p:cNvSpPr/>
          <p:nvPr/>
        </p:nvSpPr>
        <p:spPr>
          <a:xfrm>
            <a:off x="16218154" y="2648861"/>
            <a:ext cx="3019157" cy="9723924"/>
          </a:xfrm>
          <a:prstGeom prst="rect">
            <a:avLst/>
          </a:prstGeom>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1" name="Arrow"/>
          <p:cNvSpPr/>
          <p:nvPr/>
        </p:nvSpPr>
        <p:spPr>
          <a:xfrm>
            <a:off x="4766435" y="603342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2" name="Arrow"/>
          <p:cNvSpPr/>
          <p:nvPr/>
        </p:nvSpPr>
        <p:spPr>
          <a:xfrm>
            <a:off x="9718943" y="603342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3" name="Arrow"/>
          <p:cNvSpPr/>
          <p:nvPr/>
        </p:nvSpPr>
        <p:spPr>
          <a:xfrm>
            <a:off x="14367775" y="6149826"/>
            <a:ext cx="1352921" cy="1037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30" y="14256"/>
                </a:moveTo>
                <a:lnTo>
                  <a:pt x="11630" y="21600"/>
                </a:lnTo>
                <a:lnTo>
                  <a:pt x="0" y="10800"/>
                </a:lnTo>
                <a:lnTo>
                  <a:pt x="11630" y="0"/>
                </a:lnTo>
                <a:lnTo>
                  <a:pt x="11630" y="7344"/>
                </a:lnTo>
                <a:lnTo>
                  <a:pt x="21600" y="7344"/>
                </a:lnTo>
                <a:lnTo>
                  <a:pt x="21600" y="14256"/>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4" name="Arrow"/>
          <p:cNvSpPr/>
          <p:nvPr/>
        </p:nvSpPr>
        <p:spPr>
          <a:xfrm>
            <a:off x="19376314" y="6149826"/>
            <a:ext cx="1352922" cy="1037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30" y="14256"/>
                </a:moveTo>
                <a:lnTo>
                  <a:pt x="11630" y="21600"/>
                </a:lnTo>
                <a:lnTo>
                  <a:pt x="0" y="10800"/>
                </a:lnTo>
                <a:lnTo>
                  <a:pt x="11630" y="0"/>
                </a:lnTo>
                <a:lnTo>
                  <a:pt x="11630" y="7344"/>
                </a:lnTo>
                <a:lnTo>
                  <a:pt x="21600" y="7344"/>
                </a:lnTo>
                <a:lnTo>
                  <a:pt x="21600" y="14256"/>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5" name="Text"/>
          <p:cNvSpPr txBox="1"/>
          <p:nvPr/>
        </p:nvSpPr>
        <p:spPr>
          <a:xfrm>
            <a:off x="11855500" y="6627317"/>
            <a:ext cx="673000" cy="461366"/>
          </a:xfrm>
          <a:prstGeom prst="rect">
            <a:avLst/>
          </a:prstGeom>
          <a:ln w="12700">
            <a:miter lim="400000"/>
          </a:ln>
        </p:spPr>
        <p:txBody>
          <a:bodyPr wrap="none" lIns="50800" tIns="50800" rIns="50800" bIns="50800" anchor="ctr">
            <a:spAutoFit/>
          </a:bodyPr>
          <a:lstStyle/>
          <a:p>
            <a:pPr/>
          </a:p>
        </p:txBody>
      </p:sp>
      <p:sp>
        <p:nvSpPr>
          <p:cNvPr id="466" name="Translate"/>
          <p:cNvSpPr txBox="1"/>
          <p:nvPr/>
        </p:nvSpPr>
        <p:spPr>
          <a:xfrm>
            <a:off x="4447610" y="5000754"/>
            <a:ext cx="133929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Translate</a:t>
            </a:r>
          </a:p>
        </p:txBody>
      </p:sp>
      <p:sp>
        <p:nvSpPr>
          <p:cNvPr id="467" name="Translate"/>
          <p:cNvSpPr txBox="1"/>
          <p:nvPr/>
        </p:nvSpPr>
        <p:spPr>
          <a:xfrm>
            <a:off x="14343148" y="5000754"/>
            <a:ext cx="133929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Translate</a:t>
            </a:r>
          </a:p>
        </p:txBody>
      </p:sp>
      <p:sp>
        <p:nvSpPr>
          <p:cNvPr id="468" name="Ingest"/>
          <p:cNvSpPr txBox="1"/>
          <p:nvPr/>
        </p:nvSpPr>
        <p:spPr>
          <a:xfrm>
            <a:off x="9728077" y="5000754"/>
            <a:ext cx="94975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Ingest</a:t>
            </a:r>
          </a:p>
        </p:txBody>
      </p:sp>
      <p:sp>
        <p:nvSpPr>
          <p:cNvPr id="469" name="Natural language"/>
          <p:cNvSpPr txBox="1"/>
          <p:nvPr/>
        </p:nvSpPr>
        <p:spPr>
          <a:xfrm>
            <a:off x="19347753" y="5084673"/>
            <a:ext cx="242864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Natural language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1" name="Image" descr="Image"/>
          <p:cNvPicPr>
            <a:picLocks noChangeAspect="1"/>
          </p:cNvPicPr>
          <p:nvPr/>
        </p:nvPicPr>
        <p:blipFill>
          <a:blip r:embed="rId2">
            <a:extLst/>
          </a:blip>
          <a:stretch>
            <a:fillRect/>
          </a:stretch>
        </p:blipFill>
        <p:spPr>
          <a:xfrm>
            <a:off x="6355953" y="1611381"/>
            <a:ext cx="12411841" cy="12073012"/>
          </a:xfrm>
          <a:prstGeom prst="rect">
            <a:avLst/>
          </a:prstGeom>
          <a:ln w="12700">
            <a:miter lim="400000"/>
          </a:ln>
        </p:spPr>
      </p:pic>
      <p:sp>
        <p:nvSpPr>
          <p:cNvPr id="472" name="Prompt:"/>
          <p:cNvSpPr txBox="1"/>
          <p:nvPr/>
        </p:nvSpPr>
        <p:spPr>
          <a:xfrm>
            <a:off x="3510289" y="2063053"/>
            <a:ext cx="1628751"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rPr sz="3200"/>
              <a:t>Prompt</a:t>
            </a:r>
            <a:r>
              <a:t>:</a:t>
            </a:r>
          </a:p>
        </p:txBody>
      </p:sp>
      <p:sp>
        <p:nvSpPr>
          <p:cNvPr id="473" name="Graph Response:"/>
          <p:cNvSpPr txBox="1"/>
          <p:nvPr/>
        </p:nvSpPr>
        <p:spPr>
          <a:xfrm>
            <a:off x="3043182" y="8730368"/>
            <a:ext cx="3463444"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lvl1pPr>
          </a:lstStyle>
          <a:p>
            <a:pPr/>
            <a:r>
              <a:t>Graph Response:</a:t>
            </a:r>
          </a:p>
        </p:txBody>
      </p:sp>
      <p:sp>
        <p:nvSpPr>
          <p:cNvPr id="474" name="Graph AI"/>
          <p:cNvSpPr txBox="1"/>
          <p:nvPr>
            <p:ph type="title" idx="4294967295"/>
          </p:nvPr>
        </p:nvSpPr>
        <p:spPr>
          <a:xfrm>
            <a:off x="-29387" y="23264"/>
            <a:ext cx="21971001" cy="1433164"/>
          </a:xfrm>
          <a:prstGeom prst="rect">
            <a:avLst/>
          </a:prstGeom>
        </p:spPr>
        <p:txBody>
          <a:bodyPr/>
          <a:lstStyle>
            <a:lvl1pPr>
              <a:defRPr spc="-107" sz="5400"/>
            </a:lvl1pPr>
          </a:lstStyle>
          <a:p>
            <a:pPr/>
            <a:r>
              <a:t>Graph AI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6" name="Image" descr="Image"/>
          <p:cNvPicPr>
            <a:picLocks noChangeAspect="1"/>
          </p:cNvPicPr>
          <p:nvPr/>
        </p:nvPicPr>
        <p:blipFill>
          <a:blip r:embed="rId2">
            <a:extLst/>
          </a:blip>
          <a:stretch>
            <a:fillRect/>
          </a:stretch>
        </p:blipFill>
        <p:spPr>
          <a:xfrm>
            <a:off x="426231" y="1357336"/>
            <a:ext cx="18605501" cy="12184134"/>
          </a:xfrm>
          <a:prstGeom prst="rect">
            <a:avLst/>
          </a:prstGeom>
          <a:ln w="12700">
            <a:miter lim="400000"/>
          </a:ln>
        </p:spPr>
      </p:pic>
      <p:sp>
        <p:nvSpPr>
          <p:cNvPr id="477" name="Synergy between LLM and Knowledge Graph"/>
          <p:cNvSpPr txBox="1"/>
          <p:nvPr>
            <p:ph type="title" idx="4294967295"/>
          </p:nvPr>
        </p:nvSpPr>
        <p:spPr>
          <a:xfrm>
            <a:off x="233210" y="23264"/>
            <a:ext cx="21971001" cy="1433164"/>
          </a:xfrm>
          <a:prstGeom prst="rect">
            <a:avLst/>
          </a:prstGeom>
        </p:spPr>
        <p:txBody>
          <a:bodyPr/>
          <a:lstStyle>
            <a:lvl1pPr>
              <a:defRPr spc="-107" sz="5400"/>
            </a:lvl1pPr>
          </a:lstStyle>
          <a:p>
            <a:pPr/>
            <a:r>
              <a:t>Synergy between LLM and Knowledge Graph</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Problem Statement : Cash Recycling and Forecasting"/>
          <p:cNvSpPr txBox="1"/>
          <p:nvPr>
            <p:ph type="title"/>
          </p:nvPr>
        </p:nvSpPr>
        <p:spPr>
          <a:xfrm>
            <a:off x="708867" y="368596"/>
            <a:ext cx="21971001" cy="1433163"/>
          </a:xfrm>
          <a:prstGeom prst="rect">
            <a:avLst/>
          </a:prstGeom>
        </p:spPr>
        <p:txBody>
          <a:bodyPr/>
          <a:lstStyle>
            <a:lvl1pPr>
              <a:defRPr spc="-107" sz="5400"/>
            </a:lvl1pPr>
          </a:lstStyle>
          <a:p>
            <a:pPr/>
            <a:r>
              <a:t>Problem Statement : Cash Recycling and Forecasting </a:t>
            </a:r>
          </a:p>
        </p:txBody>
      </p:sp>
      <p:sp>
        <p:nvSpPr>
          <p:cNvPr id="162" name="Double Arrow"/>
          <p:cNvSpPr/>
          <p:nvPr/>
        </p:nvSpPr>
        <p:spPr>
          <a:xfrm>
            <a:off x="2838829" y="7185478"/>
            <a:ext cx="8950174" cy="461060"/>
          </a:xfrm>
          <a:prstGeom prst="leftRightArrow">
            <a:avLst>
              <a:gd name="adj1" fmla="val 32000"/>
              <a:gd name="adj2" fmla="val 121199"/>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3" name="Bank"/>
          <p:cNvSpPr/>
          <p:nvPr/>
        </p:nvSpPr>
        <p:spPr>
          <a:xfrm>
            <a:off x="6436504" y="4187758"/>
            <a:ext cx="1302499" cy="1235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4809"/>
                </a:lnTo>
                <a:lnTo>
                  <a:pt x="0" y="6302"/>
                </a:lnTo>
                <a:lnTo>
                  <a:pt x="21600" y="6302"/>
                </a:lnTo>
                <a:lnTo>
                  <a:pt x="21600" y="4809"/>
                </a:lnTo>
                <a:lnTo>
                  <a:pt x="10800" y="0"/>
                </a:lnTo>
                <a:close/>
                <a:moveTo>
                  <a:pt x="2300" y="7104"/>
                </a:moveTo>
                <a:lnTo>
                  <a:pt x="2300" y="7712"/>
                </a:lnTo>
                <a:lnTo>
                  <a:pt x="2688" y="7712"/>
                </a:lnTo>
                <a:lnTo>
                  <a:pt x="2688" y="16945"/>
                </a:lnTo>
                <a:lnTo>
                  <a:pt x="2300" y="16945"/>
                </a:lnTo>
                <a:lnTo>
                  <a:pt x="2300" y="17559"/>
                </a:lnTo>
                <a:lnTo>
                  <a:pt x="5189" y="17559"/>
                </a:lnTo>
                <a:lnTo>
                  <a:pt x="5189" y="16945"/>
                </a:lnTo>
                <a:lnTo>
                  <a:pt x="4799" y="16945"/>
                </a:lnTo>
                <a:lnTo>
                  <a:pt x="4799" y="7712"/>
                </a:lnTo>
                <a:lnTo>
                  <a:pt x="5189" y="7712"/>
                </a:lnTo>
                <a:lnTo>
                  <a:pt x="5189" y="7104"/>
                </a:lnTo>
                <a:lnTo>
                  <a:pt x="2300" y="7104"/>
                </a:lnTo>
                <a:close/>
                <a:moveTo>
                  <a:pt x="6350" y="7104"/>
                </a:moveTo>
                <a:lnTo>
                  <a:pt x="6350" y="7712"/>
                </a:lnTo>
                <a:lnTo>
                  <a:pt x="6738" y="7712"/>
                </a:lnTo>
                <a:lnTo>
                  <a:pt x="6738" y="16945"/>
                </a:lnTo>
                <a:lnTo>
                  <a:pt x="6350" y="16945"/>
                </a:lnTo>
                <a:lnTo>
                  <a:pt x="6350" y="17559"/>
                </a:lnTo>
                <a:lnTo>
                  <a:pt x="9239" y="17559"/>
                </a:lnTo>
                <a:lnTo>
                  <a:pt x="9239" y="16945"/>
                </a:lnTo>
                <a:lnTo>
                  <a:pt x="8849" y="16945"/>
                </a:lnTo>
                <a:lnTo>
                  <a:pt x="8849" y="7712"/>
                </a:lnTo>
                <a:lnTo>
                  <a:pt x="9239" y="7712"/>
                </a:lnTo>
                <a:lnTo>
                  <a:pt x="9239" y="7104"/>
                </a:lnTo>
                <a:lnTo>
                  <a:pt x="6350" y="7104"/>
                </a:lnTo>
                <a:close/>
                <a:moveTo>
                  <a:pt x="12359" y="7104"/>
                </a:moveTo>
                <a:lnTo>
                  <a:pt x="12359" y="7712"/>
                </a:lnTo>
                <a:lnTo>
                  <a:pt x="12749" y="7712"/>
                </a:lnTo>
                <a:lnTo>
                  <a:pt x="12749" y="16945"/>
                </a:lnTo>
                <a:lnTo>
                  <a:pt x="12359" y="16945"/>
                </a:lnTo>
                <a:lnTo>
                  <a:pt x="12359" y="17559"/>
                </a:lnTo>
                <a:lnTo>
                  <a:pt x="15248" y="17559"/>
                </a:lnTo>
                <a:lnTo>
                  <a:pt x="15248" y="16945"/>
                </a:lnTo>
                <a:lnTo>
                  <a:pt x="14860" y="16945"/>
                </a:lnTo>
                <a:lnTo>
                  <a:pt x="14860" y="7712"/>
                </a:lnTo>
                <a:lnTo>
                  <a:pt x="15248" y="7712"/>
                </a:lnTo>
                <a:lnTo>
                  <a:pt x="15248" y="7104"/>
                </a:lnTo>
                <a:lnTo>
                  <a:pt x="12359" y="7104"/>
                </a:lnTo>
                <a:close/>
                <a:moveTo>
                  <a:pt x="16409" y="7104"/>
                </a:moveTo>
                <a:lnTo>
                  <a:pt x="16409" y="7712"/>
                </a:lnTo>
                <a:lnTo>
                  <a:pt x="16799" y="7712"/>
                </a:lnTo>
                <a:lnTo>
                  <a:pt x="16799" y="16945"/>
                </a:lnTo>
                <a:lnTo>
                  <a:pt x="16409" y="16945"/>
                </a:lnTo>
                <a:lnTo>
                  <a:pt x="16409" y="17559"/>
                </a:lnTo>
                <a:lnTo>
                  <a:pt x="19298" y="17559"/>
                </a:lnTo>
                <a:lnTo>
                  <a:pt x="19298" y="16945"/>
                </a:lnTo>
                <a:lnTo>
                  <a:pt x="18910" y="16945"/>
                </a:lnTo>
                <a:lnTo>
                  <a:pt x="18910" y="7712"/>
                </a:lnTo>
                <a:lnTo>
                  <a:pt x="19298" y="7712"/>
                </a:lnTo>
                <a:lnTo>
                  <a:pt x="19298" y="7104"/>
                </a:lnTo>
                <a:lnTo>
                  <a:pt x="16409" y="7104"/>
                </a:lnTo>
                <a:close/>
                <a:moveTo>
                  <a:pt x="1068" y="18363"/>
                </a:moveTo>
                <a:lnTo>
                  <a:pt x="1068" y="19579"/>
                </a:lnTo>
                <a:lnTo>
                  <a:pt x="20530" y="19579"/>
                </a:lnTo>
                <a:lnTo>
                  <a:pt x="20530" y="18363"/>
                </a:lnTo>
                <a:lnTo>
                  <a:pt x="1068" y="18363"/>
                </a:lnTo>
                <a:close/>
                <a:moveTo>
                  <a:pt x="0" y="20383"/>
                </a:moveTo>
                <a:lnTo>
                  <a:pt x="0" y="21600"/>
                </a:lnTo>
                <a:lnTo>
                  <a:pt x="21600" y="21600"/>
                </a:lnTo>
                <a:lnTo>
                  <a:pt x="21600" y="20383"/>
                </a:lnTo>
                <a:lnTo>
                  <a:pt x="0" y="20383"/>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4" name="Bank"/>
          <p:cNvSpPr/>
          <p:nvPr/>
        </p:nvSpPr>
        <p:spPr>
          <a:xfrm>
            <a:off x="10427330" y="4187758"/>
            <a:ext cx="1302499" cy="1235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4809"/>
                </a:lnTo>
                <a:lnTo>
                  <a:pt x="0" y="6302"/>
                </a:lnTo>
                <a:lnTo>
                  <a:pt x="21600" y="6302"/>
                </a:lnTo>
                <a:lnTo>
                  <a:pt x="21600" y="4809"/>
                </a:lnTo>
                <a:lnTo>
                  <a:pt x="10800" y="0"/>
                </a:lnTo>
                <a:close/>
                <a:moveTo>
                  <a:pt x="2300" y="7104"/>
                </a:moveTo>
                <a:lnTo>
                  <a:pt x="2300" y="7712"/>
                </a:lnTo>
                <a:lnTo>
                  <a:pt x="2688" y="7712"/>
                </a:lnTo>
                <a:lnTo>
                  <a:pt x="2688" y="16945"/>
                </a:lnTo>
                <a:lnTo>
                  <a:pt x="2300" y="16945"/>
                </a:lnTo>
                <a:lnTo>
                  <a:pt x="2300" y="17559"/>
                </a:lnTo>
                <a:lnTo>
                  <a:pt x="5189" y="17559"/>
                </a:lnTo>
                <a:lnTo>
                  <a:pt x="5189" y="16945"/>
                </a:lnTo>
                <a:lnTo>
                  <a:pt x="4799" y="16945"/>
                </a:lnTo>
                <a:lnTo>
                  <a:pt x="4799" y="7712"/>
                </a:lnTo>
                <a:lnTo>
                  <a:pt x="5189" y="7712"/>
                </a:lnTo>
                <a:lnTo>
                  <a:pt x="5189" y="7104"/>
                </a:lnTo>
                <a:lnTo>
                  <a:pt x="2300" y="7104"/>
                </a:lnTo>
                <a:close/>
                <a:moveTo>
                  <a:pt x="6350" y="7104"/>
                </a:moveTo>
                <a:lnTo>
                  <a:pt x="6350" y="7712"/>
                </a:lnTo>
                <a:lnTo>
                  <a:pt x="6738" y="7712"/>
                </a:lnTo>
                <a:lnTo>
                  <a:pt x="6738" y="16945"/>
                </a:lnTo>
                <a:lnTo>
                  <a:pt x="6350" y="16945"/>
                </a:lnTo>
                <a:lnTo>
                  <a:pt x="6350" y="17559"/>
                </a:lnTo>
                <a:lnTo>
                  <a:pt x="9239" y="17559"/>
                </a:lnTo>
                <a:lnTo>
                  <a:pt x="9239" y="16945"/>
                </a:lnTo>
                <a:lnTo>
                  <a:pt x="8849" y="16945"/>
                </a:lnTo>
                <a:lnTo>
                  <a:pt x="8849" y="7712"/>
                </a:lnTo>
                <a:lnTo>
                  <a:pt x="9239" y="7712"/>
                </a:lnTo>
                <a:lnTo>
                  <a:pt x="9239" y="7104"/>
                </a:lnTo>
                <a:lnTo>
                  <a:pt x="6350" y="7104"/>
                </a:lnTo>
                <a:close/>
                <a:moveTo>
                  <a:pt x="12359" y="7104"/>
                </a:moveTo>
                <a:lnTo>
                  <a:pt x="12359" y="7712"/>
                </a:lnTo>
                <a:lnTo>
                  <a:pt x="12749" y="7712"/>
                </a:lnTo>
                <a:lnTo>
                  <a:pt x="12749" y="16945"/>
                </a:lnTo>
                <a:lnTo>
                  <a:pt x="12359" y="16945"/>
                </a:lnTo>
                <a:lnTo>
                  <a:pt x="12359" y="17559"/>
                </a:lnTo>
                <a:lnTo>
                  <a:pt x="15248" y="17559"/>
                </a:lnTo>
                <a:lnTo>
                  <a:pt x="15248" y="16945"/>
                </a:lnTo>
                <a:lnTo>
                  <a:pt x="14860" y="16945"/>
                </a:lnTo>
                <a:lnTo>
                  <a:pt x="14860" y="7712"/>
                </a:lnTo>
                <a:lnTo>
                  <a:pt x="15248" y="7712"/>
                </a:lnTo>
                <a:lnTo>
                  <a:pt x="15248" y="7104"/>
                </a:lnTo>
                <a:lnTo>
                  <a:pt x="12359" y="7104"/>
                </a:lnTo>
                <a:close/>
                <a:moveTo>
                  <a:pt x="16409" y="7104"/>
                </a:moveTo>
                <a:lnTo>
                  <a:pt x="16409" y="7712"/>
                </a:lnTo>
                <a:lnTo>
                  <a:pt x="16799" y="7712"/>
                </a:lnTo>
                <a:lnTo>
                  <a:pt x="16799" y="16945"/>
                </a:lnTo>
                <a:lnTo>
                  <a:pt x="16409" y="16945"/>
                </a:lnTo>
                <a:lnTo>
                  <a:pt x="16409" y="17559"/>
                </a:lnTo>
                <a:lnTo>
                  <a:pt x="19298" y="17559"/>
                </a:lnTo>
                <a:lnTo>
                  <a:pt x="19298" y="16945"/>
                </a:lnTo>
                <a:lnTo>
                  <a:pt x="18910" y="16945"/>
                </a:lnTo>
                <a:lnTo>
                  <a:pt x="18910" y="7712"/>
                </a:lnTo>
                <a:lnTo>
                  <a:pt x="19298" y="7712"/>
                </a:lnTo>
                <a:lnTo>
                  <a:pt x="19298" y="7104"/>
                </a:lnTo>
                <a:lnTo>
                  <a:pt x="16409" y="7104"/>
                </a:lnTo>
                <a:close/>
                <a:moveTo>
                  <a:pt x="1068" y="18363"/>
                </a:moveTo>
                <a:lnTo>
                  <a:pt x="1068" y="19579"/>
                </a:lnTo>
                <a:lnTo>
                  <a:pt x="20530" y="19579"/>
                </a:lnTo>
                <a:lnTo>
                  <a:pt x="20530" y="18363"/>
                </a:lnTo>
                <a:lnTo>
                  <a:pt x="1068" y="18363"/>
                </a:lnTo>
                <a:close/>
                <a:moveTo>
                  <a:pt x="0" y="20383"/>
                </a:moveTo>
                <a:lnTo>
                  <a:pt x="0" y="21600"/>
                </a:lnTo>
                <a:lnTo>
                  <a:pt x="21600" y="21600"/>
                </a:lnTo>
                <a:lnTo>
                  <a:pt x="21600" y="20383"/>
                </a:lnTo>
                <a:lnTo>
                  <a:pt x="0" y="20383"/>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5" name="Bank"/>
          <p:cNvSpPr/>
          <p:nvPr/>
        </p:nvSpPr>
        <p:spPr>
          <a:xfrm>
            <a:off x="2800806" y="4187758"/>
            <a:ext cx="1302500" cy="1235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4809"/>
                </a:lnTo>
                <a:lnTo>
                  <a:pt x="0" y="6302"/>
                </a:lnTo>
                <a:lnTo>
                  <a:pt x="21600" y="6302"/>
                </a:lnTo>
                <a:lnTo>
                  <a:pt x="21600" y="4809"/>
                </a:lnTo>
                <a:lnTo>
                  <a:pt x="10800" y="0"/>
                </a:lnTo>
                <a:close/>
                <a:moveTo>
                  <a:pt x="2300" y="7104"/>
                </a:moveTo>
                <a:lnTo>
                  <a:pt x="2300" y="7712"/>
                </a:lnTo>
                <a:lnTo>
                  <a:pt x="2688" y="7712"/>
                </a:lnTo>
                <a:lnTo>
                  <a:pt x="2688" y="16945"/>
                </a:lnTo>
                <a:lnTo>
                  <a:pt x="2300" y="16945"/>
                </a:lnTo>
                <a:lnTo>
                  <a:pt x="2300" y="17559"/>
                </a:lnTo>
                <a:lnTo>
                  <a:pt x="5189" y="17559"/>
                </a:lnTo>
                <a:lnTo>
                  <a:pt x="5189" y="16945"/>
                </a:lnTo>
                <a:lnTo>
                  <a:pt x="4799" y="16945"/>
                </a:lnTo>
                <a:lnTo>
                  <a:pt x="4799" y="7712"/>
                </a:lnTo>
                <a:lnTo>
                  <a:pt x="5189" y="7712"/>
                </a:lnTo>
                <a:lnTo>
                  <a:pt x="5189" y="7104"/>
                </a:lnTo>
                <a:lnTo>
                  <a:pt x="2300" y="7104"/>
                </a:lnTo>
                <a:close/>
                <a:moveTo>
                  <a:pt x="6350" y="7104"/>
                </a:moveTo>
                <a:lnTo>
                  <a:pt x="6350" y="7712"/>
                </a:lnTo>
                <a:lnTo>
                  <a:pt x="6738" y="7712"/>
                </a:lnTo>
                <a:lnTo>
                  <a:pt x="6738" y="16945"/>
                </a:lnTo>
                <a:lnTo>
                  <a:pt x="6350" y="16945"/>
                </a:lnTo>
                <a:lnTo>
                  <a:pt x="6350" y="17559"/>
                </a:lnTo>
                <a:lnTo>
                  <a:pt x="9239" y="17559"/>
                </a:lnTo>
                <a:lnTo>
                  <a:pt x="9239" y="16945"/>
                </a:lnTo>
                <a:lnTo>
                  <a:pt x="8849" y="16945"/>
                </a:lnTo>
                <a:lnTo>
                  <a:pt x="8849" y="7712"/>
                </a:lnTo>
                <a:lnTo>
                  <a:pt x="9239" y="7712"/>
                </a:lnTo>
                <a:lnTo>
                  <a:pt x="9239" y="7104"/>
                </a:lnTo>
                <a:lnTo>
                  <a:pt x="6350" y="7104"/>
                </a:lnTo>
                <a:close/>
                <a:moveTo>
                  <a:pt x="12359" y="7104"/>
                </a:moveTo>
                <a:lnTo>
                  <a:pt x="12359" y="7712"/>
                </a:lnTo>
                <a:lnTo>
                  <a:pt x="12749" y="7712"/>
                </a:lnTo>
                <a:lnTo>
                  <a:pt x="12749" y="16945"/>
                </a:lnTo>
                <a:lnTo>
                  <a:pt x="12359" y="16945"/>
                </a:lnTo>
                <a:lnTo>
                  <a:pt x="12359" y="17559"/>
                </a:lnTo>
                <a:lnTo>
                  <a:pt x="15248" y="17559"/>
                </a:lnTo>
                <a:lnTo>
                  <a:pt x="15248" y="16945"/>
                </a:lnTo>
                <a:lnTo>
                  <a:pt x="14860" y="16945"/>
                </a:lnTo>
                <a:lnTo>
                  <a:pt x="14860" y="7712"/>
                </a:lnTo>
                <a:lnTo>
                  <a:pt x="15248" y="7712"/>
                </a:lnTo>
                <a:lnTo>
                  <a:pt x="15248" y="7104"/>
                </a:lnTo>
                <a:lnTo>
                  <a:pt x="12359" y="7104"/>
                </a:lnTo>
                <a:close/>
                <a:moveTo>
                  <a:pt x="16409" y="7104"/>
                </a:moveTo>
                <a:lnTo>
                  <a:pt x="16409" y="7712"/>
                </a:lnTo>
                <a:lnTo>
                  <a:pt x="16799" y="7712"/>
                </a:lnTo>
                <a:lnTo>
                  <a:pt x="16799" y="16945"/>
                </a:lnTo>
                <a:lnTo>
                  <a:pt x="16409" y="16945"/>
                </a:lnTo>
                <a:lnTo>
                  <a:pt x="16409" y="17559"/>
                </a:lnTo>
                <a:lnTo>
                  <a:pt x="19298" y="17559"/>
                </a:lnTo>
                <a:lnTo>
                  <a:pt x="19298" y="16945"/>
                </a:lnTo>
                <a:lnTo>
                  <a:pt x="18910" y="16945"/>
                </a:lnTo>
                <a:lnTo>
                  <a:pt x="18910" y="7712"/>
                </a:lnTo>
                <a:lnTo>
                  <a:pt x="19298" y="7712"/>
                </a:lnTo>
                <a:lnTo>
                  <a:pt x="19298" y="7104"/>
                </a:lnTo>
                <a:lnTo>
                  <a:pt x="16409" y="7104"/>
                </a:lnTo>
                <a:close/>
                <a:moveTo>
                  <a:pt x="1068" y="18363"/>
                </a:moveTo>
                <a:lnTo>
                  <a:pt x="1068" y="19579"/>
                </a:lnTo>
                <a:lnTo>
                  <a:pt x="20530" y="19579"/>
                </a:lnTo>
                <a:lnTo>
                  <a:pt x="20530" y="18363"/>
                </a:lnTo>
                <a:lnTo>
                  <a:pt x="1068" y="18363"/>
                </a:lnTo>
                <a:close/>
                <a:moveTo>
                  <a:pt x="0" y="20383"/>
                </a:moveTo>
                <a:lnTo>
                  <a:pt x="0" y="21600"/>
                </a:lnTo>
                <a:lnTo>
                  <a:pt x="21600" y="21600"/>
                </a:lnTo>
                <a:lnTo>
                  <a:pt x="21600" y="20383"/>
                </a:lnTo>
                <a:lnTo>
                  <a:pt x="0" y="20383"/>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6" name="Box Truck"/>
          <p:cNvSpPr/>
          <p:nvPr/>
        </p:nvSpPr>
        <p:spPr>
          <a:xfrm>
            <a:off x="1151820" y="6960675"/>
            <a:ext cx="1466945" cy="973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194"/>
                </a:lnTo>
                <a:lnTo>
                  <a:pt x="15310" y="15194"/>
                </a:lnTo>
                <a:lnTo>
                  <a:pt x="15310" y="1935"/>
                </a:lnTo>
                <a:cubicBezTo>
                  <a:pt x="15310" y="869"/>
                  <a:pt x="14734" y="0"/>
                  <a:pt x="14027" y="0"/>
                </a:cubicBezTo>
                <a:lnTo>
                  <a:pt x="0" y="0"/>
                </a:lnTo>
                <a:close/>
                <a:moveTo>
                  <a:pt x="15742" y="6330"/>
                </a:moveTo>
                <a:lnTo>
                  <a:pt x="15742" y="17805"/>
                </a:lnTo>
                <a:lnTo>
                  <a:pt x="16223" y="17805"/>
                </a:lnTo>
                <a:cubicBezTo>
                  <a:pt x="16472" y="16218"/>
                  <a:pt x="17416" y="15031"/>
                  <a:pt x="18550" y="15031"/>
                </a:cubicBezTo>
                <a:cubicBezTo>
                  <a:pt x="19683" y="15031"/>
                  <a:pt x="20624" y="16210"/>
                  <a:pt x="20878" y="17805"/>
                </a:cubicBezTo>
                <a:lnTo>
                  <a:pt x="21126" y="17805"/>
                </a:lnTo>
                <a:cubicBezTo>
                  <a:pt x="21385" y="17805"/>
                  <a:pt x="21600" y="17490"/>
                  <a:pt x="21600" y="17091"/>
                </a:cubicBezTo>
                <a:lnTo>
                  <a:pt x="21600" y="12704"/>
                </a:lnTo>
                <a:cubicBezTo>
                  <a:pt x="21595" y="12476"/>
                  <a:pt x="21563" y="12249"/>
                  <a:pt x="21499" y="12037"/>
                </a:cubicBezTo>
                <a:lnTo>
                  <a:pt x="19953" y="7129"/>
                </a:lnTo>
                <a:cubicBezTo>
                  <a:pt x="19802" y="6640"/>
                  <a:pt x="19473" y="6330"/>
                  <a:pt x="19117" y="6330"/>
                </a:cubicBezTo>
                <a:lnTo>
                  <a:pt x="15742" y="6330"/>
                </a:lnTo>
                <a:close/>
                <a:moveTo>
                  <a:pt x="16844" y="7602"/>
                </a:moveTo>
                <a:lnTo>
                  <a:pt x="18885" y="7602"/>
                </a:lnTo>
                <a:cubicBezTo>
                  <a:pt x="19064" y="7602"/>
                  <a:pt x="19225" y="7754"/>
                  <a:pt x="19306" y="7999"/>
                </a:cubicBezTo>
                <a:lnTo>
                  <a:pt x="20483" y="11679"/>
                </a:lnTo>
                <a:cubicBezTo>
                  <a:pt x="20553" y="11874"/>
                  <a:pt x="20450" y="12119"/>
                  <a:pt x="20299" y="12119"/>
                </a:cubicBezTo>
                <a:lnTo>
                  <a:pt x="19560" y="12119"/>
                </a:lnTo>
                <a:cubicBezTo>
                  <a:pt x="19339" y="12119"/>
                  <a:pt x="19263" y="11947"/>
                  <a:pt x="19128" y="11686"/>
                </a:cubicBezTo>
                <a:cubicBezTo>
                  <a:pt x="18988" y="11426"/>
                  <a:pt x="18582" y="10580"/>
                  <a:pt x="18167" y="10580"/>
                </a:cubicBezTo>
                <a:lnTo>
                  <a:pt x="16829" y="10580"/>
                </a:lnTo>
                <a:cubicBezTo>
                  <a:pt x="16683" y="10580"/>
                  <a:pt x="16564" y="10400"/>
                  <a:pt x="16564" y="10181"/>
                </a:cubicBezTo>
                <a:lnTo>
                  <a:pt x="16564" y="8024"/>
                </a:lnTo>
                <a:cubicBezTo>
                  <a:pt x="16564" y="7788"/>
                  <a:pt x="16687" y="7602"/>
                  <a:pt x="16844" y="7602"/>
                </a:cubicBezTo>
                <a:close/>
                <a:moveTo>
                  <a:pt x="5060" y="15674"/>
                </a:moveTo>
                <a:cubicBezTo>
                  <a:pt x="3974" y="15674"/>
                  <a:pt x="3094" y="17001"/>
                  <a:pt x="3094" y="18637"/>
                </a:cubicBezTo>
                <a:cubicBezTo>
                  <a:pt x="3094" y="20273"/>
                  <a:pt x="3974" y="21600"/>
                  <a:pt x="5060" y="21600"/>
                </a:cubicBezTo>
                <a:cubicBezTo>
                  <a:pt x="6145" y="21600"/>
                  <a:pt x="7023" y="20273"/>
                  <a:pt x="7023" y="18637"/>
                </a:cubicBezTo>
                <a:cubicBezTo>
                  <a:pt x="7023" y="17001"/>
                  <a:pt x="6145" y="15674"/>
                  <a:pt x="5060" y="15674"/>
                </a:cubicBezTo>
                <a:close/>
                <a:moveTo>
                  <a:pt x="18545" y="15674"/>
                </a:moveTo>
                <a:cubicBezTo>
                  <a:pt x="17459" y="15674"/>
                  <a:pt x="16579" y="17001"/>
                  <a:pt x="16579" y="18637"/>
                </a:cubicBezTo>
                <a:cubicBezTo>
                  <a:pt x="16579" y="20273"/>
                  <a:pt x="17459" y="21600"/>
                  <a:pt x="18545" y="21600"/>
                </a:cubicBezTo>
                <a:cubicBezTo>
                  <a:pt x="19630" y="21600"/>
                  <a:pt x="20510" y="20273"/>
                  <a:pt x="20510" y="18637"/>
                </a:cubicBezTo>
                <a:cubicBezTo>
                  <a:pt x="20510" y="17001"/>
                  <a:pt x="19630" y="15674"/>
                  <a:pt x="18545" y="15674"/>
                </a:cubicBezTo>
                <a:close/>
                <a:moveTo>
                  <a:pt x="2084" y="15885"/>
                </a:moveTo>
                <a:lnTo>
                  <a:pt x="1771" y="18848"/>
                </a:lnTo>
                <a:lnTo>
                  <a:pt x="1604" y="20402"/>
                </a:lnTo>
                <a:lnTo>
                  <a:pt x="2456" y="20402"/>
                </a:lnTo>
                <a:lnTo>
                  <a:pt x="2716" y="17968"/>
                </a:lnTo>
                <a:cubicBezTo>
                  <a:pt x="2819" y="17114"/>
                  <a:pt x="3115" y="16398"/>
                  <a:pt x="3514" y="15885"/>
                </a:cubicBezTo>
                <a:lnTo>
                  <a:pt x="2959" y="15885"/>
                </a:lnTo>
                <a:lnTo>
                  <a:pt x="2084" y="15885"/>
                </a:lnTo>
                <a:close/>
                <a:moveTo>
                  <a:pt x="6603" y="15885"/>
                </a:moveTo>
                <a:cubicBezTo>
                  <a:pt x="7122" y="16544"/>
                  <a:pt x="7439" y="17521"/>
                  <a:pt x="7450" y="18571"/>
                </a:cubicBezTo>
                <a:lnTo>
                  <a:pt x="15310" y="18571"/>
                </a:lnTo>
                <a:lnTo>
                  <a:pt x="15310" y="15885"/>
                </a:lnTo>
                <a:lnTo>
                  <a:pt x="6603" y="15885"/>
                </a:lnTo>
                <a:close/>
                <a:moveTo>
                  <a:pt x="5060" y="17236"/>
                </a:moveTo>
                <a:cubicBezTo>
                  <a:pt x="5573" y="17236"/>
                  <a:pt x="5982" y="17856"/>
                  <a:pt x="5982" y="18629"/>
                </a:cubicBezTo>
                <a:cubicBezTo>
                  <a:pt x="5982" y="19403"/>
                  <a:pt x="5573" y="20021"/>
                  <a:pt x="5060" y="20021"/>
                </a:cubicBezTo>
                <a:cubicBezTo>
                  <a:pt x="4552" y="20021"/>
                  <a:pt x="4135" y="19403"/>
                  <a:pt x="4135" y="18629"/>
                </a:cubicBezTo>
                <a:cubicBezTo>
                  <a:pt x="4135" y="17856"/>
                  <a:pt x="4547" y="17236"/>
                  <a:pt x="5060" y="17236"/>
                </a:cubicBezTo>
                <a:close/>
                <a:moveTo>
                  <a:pt x="18545" y="17236"/>
                </a:moveTo>
                <a:cubicBezTo>
                  <a:pt x="19058" y="17236"/>
                  <a:pt x="19467" y="17856"/>
                  <a:pt x="19467" y="18629"/>
                </a:cubicBezTo>
                <a:cubicBezTo>
                  <a:pt x="19467" y="19403"/>
                  <a:pt x="19058" y="20021"/>
                  <a:pt x="18545" y="20021"/>
                </a:cubicBezTo>
                <a:cubicBezTo>
                  <a:pt x="18037" y="20021"/>
                  <a:pt x="17622" y="19403"/>
                  <a:pt x="17622" y="18629"/>
                </a:cubicBezTo>
                <a:cubicBezTo>
                  <a:pt x="17622" y="17856"/>
                  <a:pt x="18032" y="17236"/>
                  <a:pt x="18545" y="1723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7" name="Store"/>
          <p:cNvSpPr/>
          <p:nvPr/>
        </p:nvSpPr>
        <p:spPr>
          <a:xfrm>
            <a:off x="2556611" y="10281191"/>
            <a:ext cx="1384490" cy="1129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8" name="Store"/>
          <p:cNvSpPr/>
          <p:nvPr/>
        </p:nvSpPr>
        <p:spPr>
          <a:xfrm>
            <a:off x="6395508" y="10281191"/>
            <a:ext cx="1384491" cy="1129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9" name="Store"/>
          <p:cNvSpPr/>
          <p:nvPr/>
        </p:nvSpPr>
        <p:spPr>
          <a:xfrm>
            <a:off x="10386335" y="10281191"/>
            <a:ext cx="1384490" cy="1129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0" name="Key Business Drivers:…"/>
          <p:cNvSpPr txBox="1"/>
          <p:nvPr/>
        </p:nvSpPr>
        <p:spPr>
          <a:xfrm>
            <a:off x="14299672" y="5470966"/>
            <a:ext cx="9440292" cy="4269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400"/>
            </a:pPr>
            <a:r>
              <a:t>Key Business Drivers:</a:t>
            </a:r>
          </a:p>
          <a:p>
            <a:pPr marL="304800" indent="-304800" algn="l">
              <a:buSzPct val="123000"/>
              <a:buChar char="•"/>
            </a:pPr>
            <a:r>
              <a:t> </a:t>
            </a:r>
            <a:r>
              <a:rPr sz="3000"/>
              <a:t>Optimal cash management -Short vs Excess</a:t>
            </a:r>
            <a:endParaRPr sz="3000"/>
          </a:p>
          <a:p>
            <a:pPr marL="406399" indent="-406399" algn="l">
              <a:buSzPct val="123000"/>
              <a:buChar char="•"/>
              <a:defRPr sz="3000"/>
            </a:pPr>
          </a:p>
          <a:p>
            <a:pPr marL="406399" indent="-406399" algn="l">
              <a:buSzPct val="123000"/>
              <a:buChar char="•"/>
              <a:defRPr sz="3000"/>
            </a:pPr>
            <a:r>
              <a:t>Reduce expenses -Transportation and storage costs</a:t>
            </a:r>
          </a:p>
          <a:p>
            <a:pPr marL="406399" indent="-406399" algn="l">
              <a:buSzPct val="123000"/>
              <a:buChar char="•"/>
              <a:defRPr sz="3000"/>
            </a:pPr>
          </a:p>
          <a:p>
            <a:pPr marL="406399" indent="-406399" algn="l">
              <a:buSzPct val="123000"/>
              <a:buChar char="•"/>
              <a:defRPr sz="3000"/>
            </a:pPr>
            <a:r>
              <a:t>Cash Forecasting -Proactive vs Reactive</a:t>
            </a:r>
          </a:p>
          <a:p>
            <a:pPr marL="406399" indent="-406399" algn="l">
              <a:buSzPct val="123000"/>
              <a:buChar char="•"/>
              <a:defRPr sz="3000"/>
            </a:pPr>
          </a:p>
          <a:p>
            <a:pPr marL="406399" indent="-406399" algn="l">
              <a:buSzPct val="123000"/>
              <a:buChar char="•"/>
              <a:defRPr sz="3000"/>
            </a:pPr>
            <a:r>
              <a:t>Customer Experience</a:t>
            </a:r>
          </a:p>
        </p:txBody>
      </p:sp>
      <p:sp>
        <p:nvSpPr>
          <p:cNvPr id="171" name="Stores"/>
          <p:cNvSpPr txBox="1"/>
          <p:nvPr/>
        </p:nvSpPr>
        <p:spPr>
          <a:xfrm>
            <a:off x="644315" y="3381009"/>
            <a:ext cx="10573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Stores</a:t>
            </a:r>
          </a:p>
        </p:txBody>
      </p:sp>
      <p:sp>
        <p:nvSpPr>
          <p:cNvPr id="172" name="Fulfillment Centers"/>
          <p:cNvSpPr txBox="1"/>
          <p:nvPr/>
        </p:nvSpPr>
        <p:spPr>
          <a:xfrm>
            <a:off x="640935" y="9408510"/>
            <a:ext cx="28678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Fulfillment Centers</a:t>
            </a:r>
          </a:p>
        </p:txBody>
      </p:sp>
      <p:sp>
        <p:nvSpPr>
          <p:cNvPr id="173" name="Transportation"/>
          <p:cNvSpPr txBox="1"/>
          <p:nvPr/>
        </p:nvSpPr>
        <p:spPr>
          <a:xfrm>
            <a:off x="577407" y="6394760"/>
            <a:ext cx="223662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Transportation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9" name="Image" descr="Image"/>
          <p:cNvPicPr>
            <a:picLocks noChangeAspect="1"/>
          </p:cNvPicPr>
          <p:nvPr/>
        </p:nvPicPr>
        <p:blipFill>
          <a:blip r:embed="rId2">
            <a:extLst/>
          </a:blip>
          <a:stretch>
            <a:fillRect/>
          </a:stretch>
        </p:blipFill>
        <p:spPr>
          <a:xfrm>
            <a:off x="1733729" y="1753562"/>
            <a:ext cx="18469182" cy="11461878"/>
          </a:xfrm>
          <a:prstGeom prst="rect">
            <a:avLst/>
          </a:prstGeom>
          <a:ln w="12700">
            <a:miter lim="400000"/>
          </a:ln>
        </p:spPr>
      </p:pic>
      <p:sp>
        <p:nvSpPr>
          <p:cNvPr id="480" name="Chosing right LLM Strategy for text generation"/>
          <p:cNvSpPr txBox="1"/>
          <p:nvPr>
            <p:ph type="title" idx="4294967295"/>
          </p:nvPr>
        </p:nvSpPr>
        <p:spPr>
          <a:xfrm>
            <a:off x="183884" y="-95220"/>
            <a:ext cx="21971001" cy="1433164"/>
          </a:xfrm>
          <a:prstGeom prst="rect">
            <a:avLst/>
          </a:prstGeom>
        </p:spPr>
        <p:txBody>
          <a:bodyPr/>
          <a:lstStyle>
            <a:lvl1pPr>
              <a:defRPr spc="-107" sz="5400"/>
            </a:lvl1pPr>
          </a:lstStyle>
          <a:p>
            <a:pPr/>
            <a:r>
              <a:t>Chosing right LLM Strategy for text generation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AI Guardrails -Langchain or Semantic Kernel Augmentation"/>
          <p:cNvSpPr txBox="1"/>
          <p:nvPr>
            <p:ph type="title" idx="4294967295"/>
          </p:nvPr>
        </p:nvSpPr>
        <p:spPr>
          <a:xfrm>
            <a:off x="-29387" y="-71523"/>
            <a:ext cx="21971001" cy="1433164"/>
          </a:xfrm>
          <a:prstGeom prst="rect">
            <a:avLst/>
          </a:prstGeom>
        </p:spPr>
        <p:txBody>
          <a:bodyPr/>
          <a:lstStyle>
            <a:lvl1pPr>
              <a:defRPr spc="-107" sz="5400"/>
            </a:lvl1pPr>
          </a:lstStyle>
          <a:p>
            <a:pPr/>
            <a:r>
              <a:t>AI Guardrails -Langchain or Semantic Kernel Augmentation</a:t>
            </a:r>
          </a:p>
        </p:txBody>
      </p:sp>
      <p:pic>
        <p:nvPicPr>
          <p:cNvPr id="483" name="Image" descr="Image"/>
          <p:cNvPicPr>
            <a:picLocks noChangeAspect="1"/>
          </p:cNvPicPr>
          <p:nvPr/>
        </p:nvPicPr>
        <p:blipFill>
          <a:blip r:embed="rId2">
            <a:extLst/>
          </a:blip>
          <a:stretch>
            <a:fillRect/>
          </a:stretch>
        </p:blipFill>
        <p:spPr>
          <a:xfrm>
            <a:off x="1905000" y="3581400"/>
            <a:ext cx="16611600" cy="5211483"/>
          </a:xfrm>
          <a:prstGeom prst="rect">
            <a:avLst/>
          </a:prstGeom>
          <a:ln w="12700">
            <a:miter lim="400000"/>
          </a:ln>
        </p:spPr>
      </p:pic>
      <p:sp>
        <p:nvSpPr>
          <p:cNvPr id="484" name="Langchain function to integrate with GuadRails Library to meet compliance and regulations…"/>
          <p:cNvSpPr txBox="1"/>
          <p:nvPr/>
        </p:nvSpPr>
        <p:spPr>
          <a:xfrm>
            <a:off x="90741" y="1829674"/>
            <a:ext cx="19681318" cy="12310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Langchain function to integrate with GuadRails Library to meet compliance and regulations</a:t>
            </a:r>
          </a:p>
          <a:p>
            <a:pPr algn="l">
              <a:defRPr sz="3800"/>
            </a:pPr>
            <a:r>
              <a:t>PII/GDPR/CCPA</a:t>
            </a:r>
          </a:p>
        </p:txBody>
      </p:sp>
      <p:sp>
        <p:nvSpPr>
          <p:cNvPr id="485" name="Nemo guardrails: AI with action on response…"/>
          <p:cNvSpPr txBox="1"/>
          <p:nvPr/>
        </p:nvSpPr>
        <p:spPr>
          <a:xfrm>
            <a:off x="360933" y="9313520"/>
            <a:ext cx="10555530" cy="1692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200"/>
            </a:pPr>
            <a:r>
              <a:t>Nemo guardrails: AI with action on response</a:t>
            </a:r>
          </a:p>
          <a:p>
            <a:pPr/>
          </a:p>
          <a:p>
            <a:pPr>
              <a:defRPr b="1" i="1"/>
            </a:pPr>
            <a:r>
              <a:t>await rails.generate_async(prompt =“Tokenise PAN ################“)</a:t>
            </a:r>
          </a:p>
        </p:txBody>
      </p:sp>
      <p:sp>
        <p:nvSpPr>
          <p:cNvPr id="486" name="rails.register_action(action=func, name=“response”)"/>
          <p:cNvSpPr txBox="1"/>
          <p:nvPr/>
        </p:nvSpPr>
        <p:spPr>
          <a:xfrm>
            <a:off x="397662" y="12409641"/>
            <a:ext cx="768827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vl1pPr>
          </a:lstStyle>
          <a:p>
            <a:pPr/>
            <a:r>
              <a:t>rails.register_action(action=func, name=“response”)</a:t>
            </a:r>
          </a:p>
        </p:txBody>
      </p:sp>
      <p:sp>
        <p:nvSpPr>
          <p:cNvPr id="487" name="async def func (inputs:str)…"/>
          <p:cNvSpPr txBox="1"/>
          <p:nvPr/>
        </p:nvSpPr>
        <p:spPr>
          <a:xfrm>
            <a:off x="255625" y="10785381"/>
            <a:ext cx="4467150" cy="19342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i="1"/>
            </a:pPr>
            <a:r>
              <a:t>async def func (inputs:str)</a:t>
            </a:r>
          </a:p>
          <a:p>
            <a:pPr>
              <a:defRPr b="1" i="1"/>
            </a:pPr>
            <a:r>
              <a:t>     #Do PAN tokenization logic</a:t>
            </a:r>
          </a:p>
          <a:p>
            <a:pPr>
              <a:defRPr b="1" i="1"/>
            </a:pPr>
            <a:r>
              <a:t>panStr=pantokenise(str) </a:t>
            </a:r>
          </a:p>
          <a:p>
            <a:pPr algn="l">
              <a:defRPr b="1" i="1"/>
            </a:pPr>
            <a:r>
              <a:t>     return panStr</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Privacy"/>
          <p:cNvSpPr txBox="1"/>
          <p:nvPr>
            <p:ph type="title" idx="4294967295"/>
          </p:nvPr>
        </p:nvSpPr>
        <p:spPr>
          <a:xfrm>
            <a:off x="296741" y="3610"/>
            <a:ext cx="21971001" cy="1433164"/>
          </a:xfrm>
          <a:prstGeom prst="rect">
            <a:avLst/>
          </a:prstGeom>
        </p:spPr>
        <p:txBody>
          <a:bodyPr/>
          <a:lstStyle>
            <a:lvl1pPr>
              <a:defRPr spc="-107" sz="5400"/>
            </a:lvl1pPr>
          </a:lstStyle>
          <a:p>
            <a:pPr/>
            <a:r>
              <a:t>Privacy</a:t>
            </a:r>
          </a:p>
        </p:txBody>
      </p:sp>
      <p:pic>
        <p:nvPicPr>
          <p:cNvPr id="490" name="Image" descr="Image"/>
          <p:cNvPicPr>
            <a:picLocks noChangeAspect="1"/>
          </p:cNvPicPr>
          <p:nvPr/>
        </p:nvPicPr>
        <p:blipFill>
          <a:blip r:embed="rId2">
            <a:extLst/>
          </a:blip>
          <a:stretch>
            <a:fillRect/>
          </a:stretch>
        </p:blipFill>
        <p:spPr>
          <a:xfrm>
            <a:off x="-635000" y="1676013"/>
            <a:ext cx="12077700" cy="10363973"/>
          </a:xfrm>
          <a:prstGeom prst="rect">
            <a:avLst/>
          </a:prstGeom>
          <a:ln w="12700">
            <a:miter lim="400000"/>
          </a:ln>
        </p:spPr>
      </p:pic>
      <p:sp>
        <p:nvSpPr>
          <p:cNvPr id="491" name="K-Anonymity…"/>
          <p:cNvSpPr txBox="1"/>
          <p:nvPr/>
        </p:nvSpPr>
        <p:spPr>
          <a:xfrm>
            <a:off x="12254402" y="4789678"/>
            <a:ext cx="4330193" cy="4354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K-Anonymity</a:t>
            </a:r>
          </a:p>
          <a:p>
            <a:pPr>
              <a:defRPr sz="4000"/>
            </a:pPr>
            <a:r>
              <a:t>K-Map</a:t>
            </a:r>
          </a:p>
          <a:p>
            <a:pPr>
              <a:defRPr sz="4000"/>
            </a:pPr>
            <a:r>
              <a:t>l-Diversity</a:t>
            </a:r>
          </a:p>
          <a:p>
            <a:pPr>
              <a:defRPr sz="4000"/>
            </a:pPr>
            <a:r>
              <a:t>t-CloseNess</a:t>
            </a:r>
          </a:p>
          <a:p>
            <a:pPr>
              <a:defRPr sz="4000"/>
            </a:pPr>
            <a:r>
              <a:t>Differential Privacy</a:t>
            </a:r>
          </a:p>
          <a:p>
            <a:pPr>
              <a:defRPr sz="4000"/>
            </a:pPr>
          </a:p>
        </p:txBody>
      </p:sp>
      <p:sp>
        <p:nvSpPr>
          <p:cNvPr id="492" name="Techniques"/>
          <p:cNvSpPr txBox="1"/>
          <p:nvPr/>
        </p:nvSpPr>
        <p:spPr>
          <a:xfrm>
            <a:off x="338635" y="1978480"/>
            <a:ext cx="2663978"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700"/>
            </a:lvl1pPr>
          </a:lstStyle>
          <a:p>
            <a:pPr/>
            <a:r>
              <a:t>Techniques</a:t>
            </a:r>
          </a:p>
        </p:txBody>
      </p:sp>
      <p:sp>
        <p:nvSpPr>
          <p:cNvPr id="493" name="Models"/>
          <p:cNvSpPr txBox="1"/>
          <p:nvPr/>
        </p:nvSpPr>
        <p:spPr>
          <a:xfrm>
            <a:off x="12822631" y="1978480"/>
            <a:ext cx="1741565"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700"/>
            </a:lvl1pPr>
          </a:lstStyle>
          <a:p>
            <a:pPr/>
            <a:r>
              <a:t>Models</a:t>
            </a:r>
          </a:p>
        </p:txBody>
      </p:sp>
      <p:sp>
        <p:nvSpPr>
          <p:cNvPr id="494" name="Tools"/>
          <p:cNvSpPr txBox="1"/>
          <p:nvPr/>
        </p:nvSpPr>
        <p:spPr>
          <a:xfrm>
            <a:off x="19369209" y="1978480"/>
            <a:ext cx="1272135"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700"/>
            </a:lvl1pPr>
          </a:lstStyle>
          <a:p>
            <a:pPr/>
            <a:r>
              <a:t>Tools</a:t>
            </a:r>
          </a:p>
        </p:txBody>
      </p:sp>
      <p:sp>
        <p:nvSpPr>
          <p:cNvPr id="495" name="ARX…"/>
          <p:cNvSpPr txBox="1"/>
          <p:nvPr/>
        </p:nvSpPr>
        <p:spPr>
          <a:xfrm>
            <a:off x="19162312" y="4923333"/>
            <a:ext cx="3012949" cy="25257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ARX</a:t>
            </a:r>
          </a:p>
          <a:p>
            <a:pPr>
              <a:defRPr sz="4000"/>
            </a:pPr>
            <a:r>
              <a:t>Amnesia</a:t>
            </a:r>
          </a:p>
          <a:p>
            <a:pPr>
              <a:defRPr sz="4000"/>
            </a:pPr>
            <a:r>
              <a:t>Delphix</a:t>
            </a:r>
          </a:p>
          <a:p>
            <a:pPr>
              <a:defRPr sz="4000"/>
            </a:pPr>
            <a:r>
              <a:t>Anominatron</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Security :OWASP Top 10"/>
          <p:cNvSpPr txBox="1"/>
          <p:nvPr>
            <p:ph type="title" idx="4294967295"/>
          </p:nvPr>
        </p:nvSpPr>
        <p:spPr>
          <a:xfrm>
            <a:off x="390525" y="22367"/>
            <a:ext cx="21971001" cy="1433164"/>
          </a:xfrm>
          <a:prstGeom prst="rect">
            <a:avLst/>
          </a:prstGeom>
        </p:spPr>
        <p:txBody>
          <a:bodyPr/>
          <a:lstStyle>
            <a:lvl1pPr>
              <a:defRPr spc="-107" sz="5400"/>
            </a:lvl1pPr>
          </a:lstStyle>
          <a:p>
            <a:pPr/>
            <a:r>
              <a:t>Security :OWASP Top 10 </a:t>
            </a:r>
          </a:p>
        </p:txBody>
      </p:sp>
      <p:pic>
        <p:nvPicPr>
          <p:cNvPr id="498" name="Image" descr="Image"/>
          <p:cNvPicPr>
            <a:picLocks noChangeAspect="1"/>
          </p:cNvPicPr>
          <p:nvPr/>
        </p:nvPicPr>
        <p:blipFill>
          <a:blip r:embed="rId2">
            <a:extLst/>
          </a:blip>
          <a:stretch>
            <a:fillRect/>
          </a:stretch>
        </p:blipFill>
        <p:spPr>
          <a:xfrm>
            <a:off x="127000" y="2958049"/>
            <a:ext cx="24130000" cy="9868939"/>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Deployment approaches"/>
          <p:cNvSpPr txBox="1"/>
          <p:nvPr>
            <p:ph type="title" idx="4294967295"/>
          </p:nvPr>
        </p:nvSpPr>
        <p:spPr>
          <a:xfrm>
            <a:off x="34144" y="-15147"/>
            <a:ext cx="21971001" cy="1433164"/>
          </a:xfrm>
          <a:prstGeom prst="rect">
            <a:avLst/>
          </a:prstGeom>
        </p:spPr>
        <p:txBody>
          <a:bodyPr/>
          <a:lstStyle>
            <a:lvl1pPr>
              <a:defRPr spc="-107" sz="5400"/>
            </a:lvl1pPr>
          </a:lstStyle>
          <a:p>
            <a:pPr/>
            <a:r>
              <a:t>Deployment approaches </a:t>
            </a:r>
          </a:p>
        </p:txBody>
      </p:sp>
      <p:pic>
        <p:nvPicPr>
          <p:cNvPr id="501" name="Image" descr="Image"/>
          <p:cNvPicPr>
            <a:picLocks noChangeAspect="1"/>
          </p:cNvPicPr>
          <p:nvPr/>
        </p:nvPicPr>
        <p:blipFill>
          <a:blip r:embed="rId2">
            <a:extLst/>
          </a:blip>
          <a:stretch>
            <a:fillRect/>
          </a:stretch>
        </p:blipFill>
        <p:spPr>
          <a:xfrm>
            <a:off x="5916083" y="1479550"/>
            <a:ext cx="8775701" cy="3746500"/>
          </a:xfrm>
          <a:prstGeom prst="rect">
            <a:avLst/>
          </a:prstGeom>
          <a:ln w="12700">
            <a:miter lim="400000"/>
          </a:ln>
        </p:spPr>
      </p:pic>
      <p:pic>
        <p:nvPicPr>
          <p:cNvPr id="502" name="Image" descr="Image"/>
          <p:cNvPicPr>
            <a:picLocks noChangeAspect="1"/>
          </p:cNvPicPr>
          <p:nvPr/>
        </p:nvPicPr>
        <p:blipFill>
          <a:blip r:embed="rId3">
            <a:extLst/>
          </a:blip>
          <a:stretch>
            <a:fillRect/>
          </a:stretch>
        </p:blipFill>
        <p:spPr>
          <a:xfrm>
            <a:off x="565150" y="6026150"/>
            <a:ext cx="8775700" cy="1663700"/>
          </a:xfrm>
          <a:prstGeom prst="rect">
            <a:avLst/>
          </a:prstGeom>
          <a:ln w="12700">
            <a:miter lim="400000"/>
          </a:ln>
        </p:spPr>
      </p:pic>
      <p:pic>
        <p:nvPicPr>
          <p:cNvPr id="503" name="Image" descr="Image"/>
          <p:cNvPicPr>
            <a:picLocks noChangeAspect="1"/>
          </p:cNvPicPr>
          <p:nvPr/>
        </p:nvPicPr>
        <p:blipFill>
          <a:blip r:embed="rId4">
            <a:extLst/>
          </a:blip>
          <a:stretch>
            <a:fillRect/>
          </a:stretch>
        </p:blipFill>
        <p:spPr>
          <a:xfrm>
            <a:off x="565150" y="7927975"/>
            <a:ext cx="8775700" cy="1663700"/>
          </a:xfrm>
          <a:prstGeom prst="rect">
            <a:avLst/>
          </a:prstGeom>
          <a:ln w="12700">
            <a:miter lim="400000"/>
          </a:ln>
        </p:spPr>
      </p:pic>
      <p:pic>
        <p:nvPicPr>
          <p:cNvPr id="504" name="Image" descr="Image"/>
          <p:cNvPicPr>
            <a:picLocks noChangeAspect="1"/>
          </p:cNvPicPr>
          <p:nvPr/>
        </p:nvPicPr>
        <p:blipFill>
          <a:blip r:embed="rId5">
            <a:extLst/>
          </a:blip>
          <a:stretch>
            <a:fillRect/>
          </a:stretch>
        </p:blipFill>
        <p:spPr>
          <a:xfrm>
            <a:off x="565150" y="9829800"/>
            <a:ext cx="8775700" cy="3708400"/>
          </a:xfrm>
          <a:prstGeom prst="rect">
            <a:avLst/>
          </a:prstGeom>
          <a:ln w="12700">
            <a:miter lim="400000"/>
          </a:ln>
        </p:spPr>
      </p:pic>
      <p:sp>
        <p:nvSpPr>
          <p:cNvPr id="505" name="Batch"/>
          <p:cNvSpPr txBox="1"/>
          <p:nvPr/>
        </p:nvSpPr>
        <p:spPr>
          <a:xfrm>
            <a:off x="10748730" y="6508784"/>
            <a:ext cx="9159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Batch</a:t>
            </a:r>
          </a:p>
        </p:txBody>
      </p:sp>
      <p:sp>
        <p:nvSpPr>
          <p:cNvPr id="506" name="Real time"/>
          <p:cNvSpPr txBox="1"/>
          <p:nvPr/>
        </p:nvSpPr>
        <p:spPr>
          <a:xfrm>
            <a:off x="10680929" y="8742925"/>
            <a:ext cx="139019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Real time</a:t>
            </a:r>
          </a:p>
        </p:txBody>
      </p:sp>
      <p:sp>
        <p:nvSpPr>
          <p:cNvPr id="507" name="Near Real time (Streaming)"/>
          <p:cNvSpPr txBox="1"/>
          <p:nvPr/>
        </p:nvSpPr>
        <p:spPr>
          <a:xfrm>
            <a:off x="10717505" y="10664858"/>
            <a:ext cx="375544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Near Real time (Streaming)</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Summary"/>
          <p:cNvSpPr txBox="1"/>
          <p:nvPr>
            <p:ph type="title" idx="4294967295"/>
          </p:nvPr>
        </p:nvSpPr>
        <p:spPr>
          <a:xfrm>
            <a:off x="-9985" y="-10946"/>
            <a:ext cx="21971001" cy="1433164"/>
          </a:xfrm>
          <a:prstGeom prst="rect">
            <a:avLst/>
          </a:prstGeom>
        </p:spPr>
        <p:txBody>
          <a:bodyPr/>
          <a:lstStyle>
            <a:lvl1pPr>
              <a:defRPr spc="-107" sz="5400"/>
            </a:lvl1pPr>
          </a:lstStyle>
          <a:p>
            <a:pPr/>
            <a:r>
              <a:t>Summary</a:t>
            </a:r>
          </a:p>
        </p:txBody>
      </p:sp>
      <p:sp>
        <p:nvSpPr>
          <p:cNvPr id="510" name="Time Series Problems require domain knowledge…"/>
          <p:cNvSpPr txBox="1"/>
          <p:nvPr/>
        </p:nvSpPr>
        <p:spPr>
          <a:xfrm>
            <a:off x="2125751" y="2058189"/>
            <a:ext cx="18704256" cy="111067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62000" indent="-762000" algn="l">
              <a:buSzPct val="123000"/>
              <a:buChar char="•"/>
              <a:defRPr sz="5200"/>
            </a:pPr>
            <a:r>
              <a:t>Time Series Problems require domain knowledge</a:t>
            </a:r>
          </a:p>
          <a:p>
            <a:pPr marL="762000" indent="-762000" algn="l">
              <a:buSzPct val="123000"/>
              <a:buChar char="•"/>
              <a:defRPr sz="5200"/>
            </a:pPr>
          </a:p>
          <a:p>
            <a:pPr marL="762000" indent="-762000" algn="l">
              <a:buSzPct val="123000"/>
              <a:buChar char="•"/>
              <a:defRPr sz="5200"/>
            </a:pPr>
            <a:r>
              <a:t>Selection of models is dependent on business goals Training time vs Performance vs Time to Market</a:t>
            </a:r>
          </a:p>
          <a:p>
            <a:pPr marL="762000" indent="-762000" algn="l">
              <a:buSzPct val="123000"/>
              <a:buChar char="•"/>
              <a:defRPr sz="5200"/>
            </a:pPr>
          </a:p>
          <a:p>
            <a:pPr marL="762000" indent="-762000" algn="l">
              <a:buSzPct val="123000"/>
              <a:buChar char="•"/>
              <a:defRPr sz="5200"/>
            </a:pPr>
            <a:r>
              <a:t>Synthetic data generation is not just for Testing . Use for Remix and Simulation of business models</a:t>
            </a:r>
          </a:p>
          <a:p>
            <a:pPr marL="762000" indent="-762000" algn="l">
              <a:buSzPct val="123000"/>
              <a:buChar char="•"/>
              <a:defRPr sz="5200"/>
            </a:pPr>
          </a:p>
          <a:p>
            <a:pPr marL="762000" indent="-762000" algn="l">
              <a:buSzPct val="123000"/>
              <a:buChar char="•"/>
              <a:defRPr sz="5200"/>
            </a:pPr>
            <a:r>
              <a:t>Text and Image Generation using Generative AI solutions are gaining lot of traction and competitive advantage versus Discriminative AI</a:t>
            </a:r>
          </a:p>
          <a:p>
            <a:pPr algn="l">
              <a:defRPr sz="5200"/>
            </a:pPr>
          </a:p>
          <a:p>
            <a:pPr marL="762000" indent="-762000" algn="l">
              <a:buSzPct val="123000"/>
              <a:buChar char="•"/>
              <a:defRPr sz="5200"/>
            </a:pPr>
            <a:r>
              <a:t>Privacy , XAI  are not good to have but must to account for for any AI solution.</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References"/>
          <p:cNvSpPr txBox="1"/>
          <p:nvPr>
            <p:ph type="title" idx="4294967295"/>
          </p:nvPr>
        </p:nvSpPr>
        <p:spPr>
          <a:xfrm>
            <a:off x="-9985" y="-10946"/>
            <a:ext cx="21971001" cy="1433164"/>
          </a:xfrm>
          <a:prstGeom prst="rect">
            <a:avLst/>
          </a:prstGeom>
        </p:spPr>
        <p:txBody>
          <a:bodyPr/>
          <a:lstStyle>
            <a:lvl1pPr>
              <a:defRPr spc="-107" sz="5400"/>
            </a:lvl1pPr>
          </a:lstStyle>
          <a:p>
            <a:pPr/>
            <a:r>
              <a:t>References</a:t>
            </a:r>
          </a:p>
        </p:txBody>
      </p:sp>
      <p:sp>
        <p:nvSpPr>
          <p:cNvPr id="513" name="https://papers.nips.cc/paper/2019/file/c9efe5f26cd17ba6216bbe2a7d26d490-Paper.pdf…"/>
          <p:cNvSpPr txBox="1"/>
          <p:nvPr/>
        </p:nvSpPr>
        <p:spPr>
          <a:xfrm>
            <a:off x="2991707" y="5175346"/>
            <a:ext cx="18400586" cy="33653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500"/>
            </a:pPr>
            <a:r>
              <a:rPr u="sng">
                <a:hlinkClick r:id="rId2" invalidUrl="" action="" tgtFrame="" tooltip="" history="1" highlightClick="0" endSnd="0"/>
              </a:rPr>
              <a:t>https://papers.nips.cc/paper/2019/file/c9efe5f26cd17ba6216bbe2a7d26d490-Paper.pdf</a:t>
            </a:r>
          </a:p>
          <a:p>
            <a:pPr>
              <a:defRPr b="1" sz="3500"/>
            </a:pPr>
            <a:r>
              <a:rPr u="sng">
                <a:hlinkClick r:id="rId3" invalidUrl="" action="" tgtFrame="" tooltip="" history="1" highlightClick="0" endSnd="0"/>
              </a:rPr>
              <a:t>https://github.com/openai/CLIP</a:t>
            </a:r>
          </a:p>
          <a:p>
            <a:pPr>
              <a:defRPr b="1" sz="3500"/>
            </a:pPr>
            <a:r>
              <a:rPr u="sng">
                <a:hlinkClick r:id="rId4" invalidUrl="" action="" tgtFrame="" tooltip="" history="1" highlightClick="0" endSnd="0"/>
              </a:rPr>
              <a:t>https://openai.com/research/clip</a:t>
            </a:r>
          </a:p>
          <a:p>
            <a:pPr>
              <a:defRPr b="1" sz="3500"/>
            </a:pPr>
            <a:r>
              <a:rPr u="sng">
                <a:hlinkClick r:id="rId5" invalidUrl="" action="" tgtFrame="" tooltip="" history="1" highlightClick="0" endSnd="0"/>
              </a:rPr>
              <a:t>https://github.com/microsoft/semantic-kernel</a:t>
            </a:r>
          </a:p>
          <a:p>
            <a:pPr>
              <a:defRPr b="1" sz="3500"/>
            </a:pPr>
            <a:r>
              <a:rPr u="sng">
                <a:hlinkClick r:id="rId6" invalidUrl="" action="" tgtFrame="" tooltip="" history="1" highlightClick="0" endSnd="0"/>
              </a:rPr>
              <a:t>https://docs.langchain.com/docs/use-cases/apis</a:t>
            </a:r>
          </a:p>
          <a:p>
            <a:pPr>
              <a:defRPr b="1" sz="3500"/>
            </a:pPr>
            <a:r>
              <a:rPr u="sng">
                <a:hlinkClick r:id="rId7" invalidUrl="" action="" tgtFrame="" tooltip="" history="1" highlightClick="0" endSnd="0"/>
              </a:rPr>
              <a:t>https://github.com/NVIDIA/NeMo-Guardrails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THANK YOU"/>
          <p:cNvSpPr txBox="1"/>
          <p:nvPr/>
        </p:nvSpPr>
        <p:spPr>
          <a:xfrm>
            <a:off x="8251575" y="6604515"/>
            <a:ext cx="8446009" cy="17628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1000"/>
            </a:lvl1pPr>
          </a:lstStyle>
          <a:p>
            <a:pPr/>
            <a:r>
              <a:t>THANK YOU</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75" name="Cash Positions across stores"/>
          <p:cNvGraphicFramePr/>
          <p:nvPr/>
        </p:nvGraphicFramePr>
        <p:xfrm>
          <a:off x="2326249" y="4246896"/>
          <a:ext cx="16625253" cy="352981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067963"/>
                <a:gridCol w="2001771"/>
                <a:gridCol w="1627658"/>
                <a:gridCol w="2520664"/>
                <a:gridCol w="1743570"/>
                <a:gridCol w="2463953"/>
                <a:gridCol w="2472013"/>
              </a:tblGrid>
              <a:tr h="649008">
                <a:tc>
                  <a:txBody>
                    <a:bodyPr/>
                    <a:lstStyle/>
                    <a:p>
                      <a:pPr algn="l" defTabSz="355600">
                        <a:lnSpc>
                          <a:spcPct val="200000"/>
                        </a:lnSpc>
                        <a:tabLst>
                          <a:tab pos="1663700" algn="l"/>
                        </a:tabLst>
                      </a:pPr>
                      <a:r>
                        <a:rPr b="1" sz="2200">
                          <a:solidFill>
                            <a:srgbClr val="007AFF"/>
                          </a:solidFill>
                        </a:rPr>
                        <a:t>DateTimeStamp</a:t>
                      </a:r>
                    </a:p>
                  </a:txBody>
                  <a:tcPr marL="63500" marR="63500" marT="12700" marB="12700" anchor="t" anchorCtr="0" horzOverflow="overflow">
                    <a:lnL w="63500">
                      <a:solidFill>
                        <a:srgbClr val="000000"/>
                      </a:solidFill>
                      <a:miter lim="400000"/>
                    </a:lnL>
                    <a:lnT w="63500">
                      <a:solidFill>
                        <a:srgbClr val="000000"/>
                      </a:solidFill>
                      <a:miter lim="400000"/>
                    </a:lnT>
                  </a:tcPr>
                </a:tc>
                <a:tc>
                  <a:txBody>
                    <a:bodyPr/>
                    <a:lstStyle/>
                    <a:p>
                      <a:pPr algn="l" defTabSz="355600">
                        <a:lnSpc>
                          <a:spcPct val="200000"/>
                        </a:lnSpc>
                        <a:tabLst>
                          <a:tab pos="1663700" algn="l"/>
                        </a:tabLst>
                      </a:pPr>
                      <a:r>
                        <a:rPr b="1" sz="2200">
                          <a:solidFill>
                            <a:srgbClr val="007AFF"/>
                          </a:solidFill>
                        </a:rPr>
                        <a:t>StoreID(AU)</a:t>
                      </a:r>
                    </a:p>
                  </a:txBody>
                  <a:tcPr marL="63500" marR="63500" marT="12700" marB="12700" anchor="t" anchorCtr="0" horzOverflow="overflow">
                    <a:lnR w="38100">
                      <a:solidFill>
                        <a:srgbClr val="000000"/>
                      </a:solidFill>
                      <a:miter lim="400000"/>
                    </a:lnR>
                    <a:lnT w="63500">
                      <a:solidFill>
                        <a:srgbClr val="000000"/>
                      </a:solidFill>
                      <a:miter lim="400000"/>
                    </a:lnT>
                  </a:tcPr>
                </a:tc>
                <a:tc>
                  <a:txBody>
                    <a:bodyPr/>
                    <a:lstStyle/>
                    <a:p>
                      <a:pPr algn="l" defTabSz="355600">
                        <a:lnSpc>
                          <a:spcPct val="200000"/>
                        </a:lnSpc>
                      </a:pPr>
                      <a:r>
                        <a:rPr b="1" sz="2200">
                          <a:solidFill>
                            <a:srgbClr val="007AFF"/>
                          </a:solidFill>
                        </a:rPr>
                        <a:t>Line #</a:t>
                      </a:r>
                    </a:p>
                  </a:txBody>
                  <a:tcPr marL="63500" marR="63500" marT="12700" marB="12700" anchor="t" anchorCtr="0" horzOverflow="overflow">
                    <a:lnL w="38100">
                      <a:solidFill>
                        <a:srgbClr val="000000"/>
                      </a:solidFill>
                      <a:miter lim="400000"/>
                    </a:lnL>
                    <a:lnT w="63500">
                      <a:solidFill>
                        <a:srgbClr val="000000"/>
                      </a:solidFill>
                      <a:miter lim="400000"/>
                    </a:lnT>
                  </a:tcPr>
                </a:tc>
                <a:tc>
                  <a:txBody>
                    <a:bodyPr/>
                    <a:lstStyle/>
                    <a:p>
                      <a:pPr algn="l" defTabSz="355600">
                        <a:lnSpc>
                          <a:spcPct val="200000"/>
                        </a:lnSpc>
                      </a:pPr>
                      <a:r>
                        <a:rPr b="1" sz="2200">
                          <a:solidFill>
                            <a:srgbClr val="007AFF"/>
                          </a:solidFill>
                        </a:rPr>
                        <a:t>GeoLocation (hash)</a:t>
                      </a:r>
                    </a:p>
                  </a:txBody>
                  <a:tcPr marL="63500" marR="63500" marT="12700" marB="12700" anchor="t" anchorCtr="0" horzOverflow="overflow">
                    <a:lnT w="63500">
                      <a:solidFill>
                        <a:srgbClr val="000000"/>
                      </a:solidFill>
                      <a:miter lim="400000"/>
                    </a:lnT>
                  </a:tcPr>
                </a:tc>
                <a:tc>
                  <a:txBody>
                    <a:bodyPr/>
                    <a:lstStyle/>
                    <a:p>
                      <a:pPr algn="l" defTabSz="355600">
                        <a:lnSpc>
                          <a:spcPct val="200000"/>
                        </a:lnSpc>
                      </a:pPr>
                      <a:r>
                        <a:rPr b="1" sz="2200">
                          <a:solidFill>
                            <a:srgbClr val="007AFF"/>
                          </a:solidFill>
                        </a:rPr>
                        <a:t>StoreType</a:t>
                      </a:r>
                    </a:p>
                  </a:txBody>
                  <a:tcPr marL="63500" marR="63500" marT="12700" marB="12700" anchor="t" anchorCtr="0" horzOverflow="overflow">
                    <a:lnT w="63500">
                      <a:solidFill>
                        <a:srgbClr val="000000"/>
                      </a:solidFill>
                      <a:miter lim="400000"/>
                    </a:lnT>
                  </a:tcPr>
                </a:tc>
                <a:tc>
                  <a:txBody>
                    <a:bodyPr/>
                    <a:lstStyle/>
                    <a:p>
                      <a:pPr algn="l" defTabSz="355600"/>
                      <a:r>
                        <a:rPr b="1" sz="2200">
                          <a:solidFill>
                            <a:srgbClr val="007AFF"/>
                          </a:solidFill>
                        </a:rPr>
                        <a:t>Start_Cash(USD)</a:t>
                      </a:r>
                    </a:p>
                  </a:txBody>
                  <a:tcPr marL="63500" marR="63500" marT="12700" marB="12700" anchor="t" anchorCtr="0" horzOverflow="overflow">
                    <a:lnT w="63500">
                      <a:solidFill>
                        <a:srgbClr val="000000"/>
                      </a:solidFill>
                      <a:miter lim="400000"/>
                    </a:lnT>
                  </a:tcPr>
                </a:tc>
                <a:tc>
                  <a:txBody>
                    <a:bodyPr/>
                    <a:lstStyle/>
                    <a:p>
                      <a:pPr algn="l" defTabSz="355600">
                        <a:lnSpc>
                          <a:spcPct val="200000"/>
                        </a:lnSpc>
                      </a:pPr>
                      <a:r>
                        <a:rPr b="1" sz="2200">
                          <a:solidFill>
                            <a:srgbClr val="007AFF"/>
                          </a:solidFill>
                        </a:rPr>
                        <a:t>End_Cash(USD)</a:t>
                      </a:r>
                    </a:p>
                  </a:txBody>
                  <a:tcPr marL="63500" marR="63500" marT="12700" marB="12700" anchor="t" anchorCtr="0" horzOverflow="overflow">
                    <a:lnR w="63500">
                      <a:solidFill>
                        <a:srgbClr val="000000"/>
                      </a:solidFill>
                      <a:miter lim="400000"/>
                    </a:lnR>
                    <a:lnT w="63500">
                      <a:solidFill>
                        <a:srgbClr val="000000"/>
                      </a:solidFill>
                      <a:miter lim="400000"/>
                    </a:lnT>
                  </a:tcPr>
                </a:tc>
              </a:tr>
              <a:tr h="523362">
                <a:tc>
                  <a:txBody>
                    <a:bodyPr/>
                    <a:lstStyle/>
                    <a:p>
                      <a:pPr algn="l" defTabSz="355600">
                        <a:tabLst>
                          <a:tab pos="1663700" algn="l"/>
                        </a:tabLst>
                      </a:pPr>
                      <a:r>
                        <a:rPr sz="3100"/>
                        <a:t>2023-09-09 09:06:53</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1234</a:t>
                      </a:r>
                    </a:p>
                  </a:txBody>
                  <a:tcPr marL="63500" marR="63500" marT="12700" marB="12700" anchor="t" anchorCtr="0" horzOverflow="overflow">
                    <a:lnR w="38100">
                      <a:solidFill>
                        <a:srgbClr val="000000"/>
                      </a:solidFill>
                      <a:miter lim="400000"/>
                    </a:lnR>
                  </a:tcPr>
                </a:tc>
                <a:tc>
                  <a:txBody>
                    <a:bodyPr/>
                    <a:lstStyle/>
                    <a:p>
                      <a:pPr algn="r" defTabSz="355600"/>
                      <a:r>
                        <a:rPr sz="3100"/>
                        <a:t>11</a:t>
                      </a:r>
                    </a:p>
                  </a:txBody>
                  <a:tcPr marL="63500" marR="63500" marT="12700" marB="12700" anchor="t" anchorCtr="0" horzOverflow="overflow">
                    <a:lnL w="38100">
                      <a:solidFill>
                        <a:srgbClr val="000000"/>
                      </a:solidFill>
                      <a:miter lim="400000"/>
                    </a:lnL>
                  </a:tcPr>
                </a:tc>
                <a:tc>
                  <a:txBody>
                    <a:bodyPr/>
                    <a:lstStyle/>
                    <a:p>
                      <a:pPr algn="l" defTabSz="355600"/>
                      <a:r>
                        <a:rPr sz="3100"/>
                        <a:t>2pxqmv1</a:t>
                      </a:r>
                    </a:p>
                  </a:txBody>
                  <a:tcPr marL="63500" marR="63500" marT="12700" marB="12700" anchor="t" anchorCtr="0" horzOverflow="overflow"/>
                </a:tc>
                <a:tc>
                  <a:txBody>
                    <a:bodyPr/>
                    <a:lstStyle/>
                    <a:p>
                      <a:pPr algn="l" defTabSz="355600"/>
                      <a:r>
                        <a:rPr sz="3100"/>
                        <a:t>Prime</a:t>
                      </a:r>
                    </a:p>
                  </a:txBody>
                  <a:tcPr marL="63500" marR="63500" marT="12700" marB="12700" anchor="t" anchorCtr="0" horzOverflow="overflow"/>
                </a:tc>
                <a:tc>
                  <a:txBody>
                    <a:bodyPr/>
                    <a:lstStyle/>
                    <a:p>
                      <a:pPr algn="r" defTabSz="355600"/>
                      <a:r>
                        <a:rPr b="1" sz="3100"/>
                        <a:t>20,010</a:t>
                      </a:r>
                    </a:p>
                  </a:txBody>
                  <a:tcPr marL="63500" marR="63500" marT="12700" marB="12700" anchor="t" anchorCtr="0" horzOverflow="overflow"/>
                </a:tc>
                <a:tc>
                  <a:txBody>
                    <a:bodyPr/>
                    <a:lstStyle/>
                    <a:p>
                      <a:pPr algn="r" defTabSz="355600"/>
                      <a:r>
                        <a:rPr b="1" sz="3100"/>
                        <a:t>80,000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sz="3100"/>
                        <a:t>2023-09-09 09:08:53</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4567</a:t>
                      </a:r>
                    </a:p>
                  </a:txBody>
                  <a:tcPr marL="63500" marR="63500" marT="12700" marB="12700" anchor="t" anchorCtr="0" horzOverflow="overflow">
                    <a:lnR w="38100">
                      <a:solidFill>
                        <a:srgbClr val="000000"/>
                      </a:solidFill>
                      <a:miter lim="400000"/>
                    </a:lnR>
                  </a:tcPr>
                </a:tc>
                <a:tc>
                  <a:txBody>
                    <a:bodyPr/>
                    <a:lstStyle/>
                    <a:p>
                      <a:pPr algn="r" defTabSz="355600"/>
                      <a:r>
                        <a:rPr sz="3100"/>
                        <a:t>42</a:t>
                      </a:r>
                    </a:p>
                  </a:txBody>
                  <a:tcPr marL="63500" marR="63500" marT="12700" marB="12700" anchor="t" anchorCtr="0" horzOverflow="overflow">
                    <a:lnL w="38100">
                      <a:solidFill>
                        <a:srgbClr val="000000"/>
                      </a:solidFill>
                      <a:miter lim="400000"/>
                    </a:lnL>
                  </a:tcPr>
                </a:tc>
                <a:tc>
                  <a:txBody>
                    <a:bodyPr/>
                    <a:lstStyle/>
                    <a:p>
                      <a:pPr algn="l" defTabSz="355600"/>
                      <a:r>
                        <a:rPr sz="3100"/>
                        <a:t>9xxqmv2</a:t>
                      </a:r>
                    </a:p>
                  </a:txBody>
                  <a:tcPr marL="63500" marR="63500" marT="12700" marB="12700" anchor="t" anchorCtr="0" horzOverflow="overflow"/>
                </a:tc>
                <a:tc>
                  <a:txBody>
                    <a:bodyPr/>
                    <a:lstStyle/>
                    <a:p>
                      <a:pPr algn="l" defTabSz="355600"/>
                      <a:r>
                        <a:rPr sz="3100"/>
                        <a:t>Prime</a:t>
                      </a:r>
                    </a:p>
                  </a:txBody>
                  <a:tcPr marL="63500" marR="63500" marT="12700" marB="12700" anchor="t" anchorCtr="0" horzOverflow="overflow"/>
                </a:tc>
                <a:tc>
                  <a:txBody>
                    <a:bodyPr/>
                    <a:lstStyle/>
                    <a:p>
                      <a:pPr algn="r" defTabSz="355600"/>
                      <a:r>
                        <a:rPr b="1" sz="3100"/>
                        <a:t>10,000</a:t>
                      </a:r>
                    </a:p>
                  </a:txBody>
                  <a:tcPr marL="63500" marR="63500" marT="12700" marB="12700" anchor="t" anchorCtr="0" horzOverflow="overflow"/>
                </a:tc>
                <a:tc>
                  <a:txBody>
                    <a:bodyPr/>
                    <a:lstStyle/>
                    <a:p>
                      <a:pPr algn="r" defTabSz="355600"/>
                      <a:r>
                        <a:rPr b="1" sz="3100"/>
                        <a:t>4000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sz="3100"/>
                        <a:t>2023-09-09 09:08:54</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1234</a:t>
                      </a:r>
                    </a:p>
                  </a:txBody>
                  <a:tcPr marL="63500" marR="63500" marT="12700" marB="12700" anchor="t" anchorCtr="0" horzOverflow="overflow">
                    <a:lnR w="38100">
                      <a:solidFill>
                        <a:srgbClr val="000000"/>
                      </a:solidFill>
                      <a:miter lim="400000"/>
                    </a:lnR>
                  </a:tcPr>
                </a:tc>
                <a:tc>
                  <a:txBody>
                    <a:bodyPr/>
                    <a:lstStyle/>
                    <a:p>
                      <a:pPr algn="r" defTabSz="355600"/>
                      <a:r>
                        <a:rPr sz="3100"/>
                        <a:t>17</a:t>
                      </a:r>
                    </a:p>
                  </a:txBody>
                  <a:tcPr marL="63500" marR="63500" marT="12700" marB="12700" anchor="t" anchorCtr="0" horzOverflow="overflow">
                    <a:lnL w="38100">
                      <a:solidFill>
                        <a:srgbClr val="000000"/>
                      </a:solidFill>
                      <a:miter lim="400000"/>
                    </a:lnL>
                  </a:tcPr>
                </a:tc>
                <a:tc>
                  <a:txBody>
                    <a:bodyPr/>
                    <a:lstStyle/>
                    <a:p>
                      <a:pPr algn="l" defTabSz="355600"/>
                      <a:r>
                        <a:rPr sz="3100"/>
                        <a:t>2pxqmv1</a:t>
                      </a:r>
                    </a:p>
                  </a:txBody>
                  <a:tcPr marL="63500" marR="63500" marT="12700" marB="12700" anchor="t" anchorCtr="0" horzOverflow="overflow"/>
                </a:tc>
                <a:tc>
                  <a:txBody>
                    <a:bodyPr/>
                    <a:lstStyle/>
                    <a:p>
                      <a:pPr algn="l" defTabSz="355600"/>
                      <a:r>
                        <a:rPr sz="3100"/>
                        <a:t>Prime</a:t>
                      </a:r>
                    </a:p>
                  </a:txBody>
                  <a:tcPr marL="63500" marR="63500" marT="12700" marB="12700" anchor="t" anchorCtr="0" horzOverflow="overflow"/>
                </a:tc>
                <a:tc>
                  <a:txBody>
                    <a:bodyPr/>
                    <a:lstStyle/>
                    <a:p>
                      <a:pPr algn="r" defTabSz="355600"/>
                      <a:r>
                        <a:rPr b="1" sz="3100"/>
                        <a:t>8000</a:t>
                      </a:r>
                    </a:p>
                  </a:txBody>
                  <a:tcPr marL="63500" marR="63500" marT="12700" marB="12700" anchor="t" anchorCtr="0" horzOverflow="overflow"/>
                </a:tc>
                <a:tc>
                  <a:txBody>
                    <a:bodyPr/>
                    <a:lstStyle/>
                    <a:p>
                      <a:pPr algn="r" defTabSz="355600"/>
                      <a:r>
                        <a:rPr b="1" sz="3100"/>
                        <a:t>9000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sz="3100"/>
                        <a:t>2023-09-09 09:08:53</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8960</a:t>
                      </a:r>
                    </a:p>
                  </a:txBody>
                  <a:tcPr marL="63500" marR="63500" marT="12700" marB="12700" anchor="t" anchorCtr="0" horzOverflow="overflow">
                    <a:lnR w="38100">
                      <a:solidFill>
                        <a:srgbClr val="000000"/>
                      </a:solidFill>
                      <a:miter lim="400000"/>
                    </a:lnR>
                  </a:tcPr>
                </a:tc>
                <a:tc>
                  <a:txBody>
                    <a:bodyPr/>
                    <a:lstStyle/>
                    <a:p>
                      <a:pPr algn="r" defTabSz="355600"/>
                      <a:r>
                        <a:rPr sz="3100"/>
                        <a:t>8</a:t>
                      </a:r>
                    </a:p>
                  </a:txBody>
                  <a:tcPr marL="63500" marR="63500" marT="12700" marB="12700" anchor="t" anchorCtr="0" horzOverflow="overflow">
                    <a:lnL w="38100">
                      <a:solidFill>
                        <a:srgbClr val="000000"/>
                      </a:solidFill>
                      <a:miter lim="400000"/>
                    </a:lnL>
                  </a:tcPr>
                </a:tc>
                <a:tc>
                  <a:txBody>
                    <a:bodyPr/>
                    <a:lstStyle/>
                    <a:p>
                      <a:pPr algn="l" defTabSz="355600"/>
                      <a:r>
                        <a:rPr sz="3100"/>
                        <a:t>4yxqmv4</a:t>
                      </a:r>
                    </a:p>
                  </a:txBody>
                  <a:tcPr marL="63500" marR="63500" marT="12700" marB="12700" anchor="t" anchorCtr="0" horzOverflow="overflow"/>
                </a:tc>
                <a:tc>
                  <a:txBody>
                    <a:bodyPr/>
                    <a:lstStyle/>
                    <a:p>
                      <a:pPr algn="l" defTabSz="355600"/>
                      <a:r>
                        <a:rPr sz="3100"/>
                        <a:t>Non Prime</a:t>
                      </a:r>
                    </a:p>
                  </a:txBody>
                  <a:tcPr marL="63500" marR="63500" marT="12700" marB="12700" anchor="t" anchorCtr="0" horzOverflow="overflow"/>
                </a:tc>
                <a:tc>
                  <a:txBody>
                    <a:bodyPr/>
                    <a:lstStyle/>
                    <a:p>
                      <a:pPr algn="r" defTabSz="355600"/>
                      <a:r>
                        <a:rPr b="1" sz="3100"/>
                        <a:t>4000</a:t>
                      </a:r>
                    </a:p>
                  </a:txBody>
                  <a:tcPr marL="63500" marR="63500" marT="12700" marB="12700" anchor="t" anchorCtr="0" horzOverflow="overflow"/>
                </a:tc>
                <a:tc>
                  <a:txBody>
                    <a:bodyPr/>
                    <a:lstStyle/>
                    <a:p>
                      <a:pPr algn="r" defTabSz="355600"/>
                      <a:r>
                        <a:rPr b="1" sz="3100"/>
                        <a:t>9000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b="1" sz="3100"/>
                        <a:t>…</a:t>
                      </a:r>
                    </a:p>
                  </a:txBody>
                  <a:tcPr marL="63500" marR="63500" marT="12700" marB="12700" anchor="t" anchorCtr="0" horzOverflow="overflow">
                    <a:lnL w="63500">
                      <a:solidFill>
                        <a:srgbClr val="000000"/>
                      </a:solidFill>
                      <a:miter lim="400000"/>
                    </a:lnL>
                    <a:lnB w="63500">
                      <a:solidFill>
                        <a:srgbClr val="000000"/>
                      </a:solidFill>
                      <a:miter lim="400000"/>
                    </a:lnB>
                  </a:tcPr>
                </a:tc>
                <a:tc>
                  <a:txBody>
                    <a:bodyPr/>
                    <a:lstStyle/>
                    <a:p>
                      <a:pPr defTabSz="914400">
                        <a:tabLst>
                          <a:tab pos="1663700" algn="l"/>
                        </a:tabLst>
                        <a:defRPr b="1" sz="3100"/>
                      </a:pPr>
                    </a:p>
                  </a:txBody>
                  <a:tcPr marL="63500" marR="63500" marT="12700" marB="12700" anchor="t" anchorCtr="0" horzOverflow="overflow">
                    <a:lnR w="38100">
                      <a:solidFill>
                        <a:srgbClr val="000000"/>
                      </a:solidFill>
                      <a:miter lim="400000"/>
                    </a:lnR>
                    <a:lnB w="63500">
                      <a:solidFill>
                        <a:srgbClr val="000000"/>
                      </a:solidFill>
                      <a:miter lim="400000"/>
                    </a:lnB>
                  </a:tcPr>
                </a:tc>
                <a:tc>
                  <a:txBody>
                    <a:bodyPr/>
                    <a:lstStyle/>
                    <a:p>
                      <a:pPr defTabSz="914400">
                        <a:defRPr sz="3100"/>
                      </a:pPr>
                    </a:p>
                  </a:txBody>
                  <a:tcPr marL="63500" marR="63500" marT="12700" marB="12700" anchor="t" anchorCtr="0" horzOverflow="overflow">
                    <a:lnL w="38100">
                      <a:solidFill>
                        <a:srgbClr val="000000"/>
                      </a:solidFill>
                      <a:miter lim="400000"/>
                    </a:lnL>
                    <a:lnB w="63500">
                      <a:solidFill>
                        <a:srgbClr val="000000"/>
                      </a:solidFill>
                      <a:miter lim="400000"/>
                    </a:lnB>
                  </a:tcPr>
                </a:tc>
                <a:tc>
                  <a:txBody>
                    <a:bodyPr/>
                    <a:lstStyle/>
                    <a:p>
                      <a:pPr defTabSz="914400">
                        <a:defRPr sz="3100"/>
                      </a:pPr>
                    </a:p>
                  </a:txBody>
                  <a:tcPr marL="63500" marR="63500" marT="12700" marB="12700" anchor="t" anchorCtr="0" horzOverflow="overflow">
                    <a:lnB w="63500">
                      <a:solidFill>
                        <a:srgbClr val="000000"/>
                      </a:solidFill>
                      <a:miter lim="400000"/>
                    </a:lnB>
                  </a:tcPr>
                </a:tc>
                <a:tc>
                  <a:txBody>
                    <a:bodyPr/>
                    <a:lstStyle/>
                    <a:p>
                      <a:pPr defTabSz="914400">
                        <a:defRPr sz="3100"/>
                      </a:pPr>
                    </a:p>
                  </a:txBody>
                  <a:tcPr marL="63500" marR="63500" marT="12700" marB="12700" anchor="t" anchorCtr="0" horzOverflow="overflow">
                    <a:lnB w="63500">
                      <a:solidFill>
                        <a:srgbClr val="000000"/>
                      </a:solidFill>
                      <a:miter lim="400000"/>
                    </a:lnB>
                  </a:tcPr>
                </a:tc>
                <a:tc>
                  <a:txBody>
                    <a:bodyPr/>
                    <a:lstStyle/>
                    <a:p>
                      <a:pPr defTabSz="914400">
                        <a:defRPr sz="3100"/>
                      </a:pPr>
                    </a:p>
                  </a:txBody>
                  <a:tcPr marL="63500" marR="63500" marT="12700" marB="12700" anchor="t" anchorCtr="0" horzOverflow="overflow">
                    <a:lnB w="63500">
                      <a:solidFill>
                        <a:srgbClr val="000000"/>
                      </a:solidFill>
                      <a:miter lim="400000"/>
                    </a:lnB>
                  </a:tcPr>
                </a:tc>
                <a:tc>
                  <a:txBody>
                    <a:bodyPr/>
                    <a:lstStyle/>
                    <a:p>
                      <a:pPr defTabSz="914400">
                        <a:defRPr sz="3100"/>
                      </a:pPr>
                    </a:p>
                  </a:txBody>
                  <a:tcPr marL="63500" marR="63500" marT="12700" marB="12700" anchor="t" anchorCtr="0" horzOverflow="overflow">
                    <a:lnR w="63500">
                      <a:solidFill>
                        <a:srgbClr val="000000"/>
                      </a:solidFill>
                      <a:miter lim="400000"/>
                    </a:lnR>
                    <a:lnB w="63500">
                      <a:solidFill>
                        <a:srgbClr val="000000"/>
                      </a:solidFill>
                      <a:miter lim="400000"/>
                    </a:lnB>
                  </a:tcPr>
                </a:tc>
              </a:tr>
            </a:tbl>
          </a:graphicData>
        </a:graphic>
      </p:graphicFrame>
      <p:sp>
        <p:nvSpPr>
          <p:cNvPr id="176" name="Text"/>
          <p:cNvSpPr txBox="1"/>
          <p:nvPr/>
        </p:nvSpPr>
        <p:spPr>
          <a:xfrm>
            <a:off x="1782298" y="4770885"/>
            <a:ext cx="21590001" cy="4779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355600">
              <a:defRPr sz="1300">
                <a:solidFill>
                  <a:srgbClr val="000000"/>
                </a:solidFill>
              </a:defRPr>
            </a:pPr>
          </a:p>
        </p:txBody>
      </p:sp>
      <p:sp>
        <p:nvSpPr>
          <p:cNvPr id="177" name="Explanatory Variables"/>
          <p:cNvSpPr txBox="1"/>
          <p:nvPr/>
        </p:nvSpPr>
        <p:spPr>
          <a:xfrm>
            <a:off x="4709031" y="2891735"/>
            <a:ext cx="3336646"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Explanatory Variables</a:t>
            </a:r>
            <a:r>
              <a:t> </a:t>
            </a:r>
          </a:p>
        </p:txBody>
      </p:sp>
      <p:sp>
        <p:nvSpPr>
          <p:cNvPr id="178" name="Double Arrow"/>
          <p:cNvSpPr/>
          <p:nvPr/>
        </p:nvSpPr>
        <p:spPr>
          <a:xfrm>
            <a:off x="2227580" y="3342529"/>
            <a:ext cx="11938831" cy="733744"/>
          </a:xfrm>
          <a:prstGeom prst="leftRightArrow">
            <a:avLst>
              <a:gd name="adj1" fmla="val 32000"/>
              <a:gd name="adj2" fmla="val 76158"/>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9" name="Double Arrow"/>
          <p:cNvSpPr/>
          <p:nvPr/>
        </p:nvSpPr>
        <p:spPr>
          <a:xfrm>
            <a:off x="14356006" y="7934633"/>
            <a:ext cx="5114315" cy="733744"/>
          </a:xfrm>
          <a:prstGeom prst="leftRightArrow">
            <a:avLst>
              <a:gd name="adj1" fmla="val 32000"/>
              <a:gd name="adj2" fmla="val 76158"/>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0" name="Observation Variables"/>
          <p:cNvSpPr txBox="1"/>
          <p:nvPr/>
        </p:nvSpPr>
        <p:spPr>
          <a:xfrm>
            <a:off x="14907291" y="9058464"/>
            <a:ext cx="3376575" cy="462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Observation Variables</a:t>
            </a:r>
            <a:r>
              <a:t> </a:t>
            </a:r>
          </a:p>
        </p:txBody>
      </p:sp>
      <p:sp>
        <p:nvSpPr>
          <p:cNvPr id="181" name="Cash Positions - Explanatory vs Observation variables"/>
          <p:cNvSpPr txBox="1"/>
          <p:nvPr>
            <p:ph type="title" idx="4294967295"/>
          </p:nvPr>
        </p:nvSpPr>
        <p:spPr>
          <a:xfrm>
            <a:off x="2209623" y="295571"/>
            <a:ext cx="21971001" cy="965050"/>
          </a:xfrm>
          <a:prstGeom prst="rect">
            <a:avLst/>
          </a:prstGeom>
        </p:spPr>
        <p:txBody>
          <a:bodyPr/>
          <a:lstStyle>
            <a:lvl1pPr>
              <a:defRPr spc="-107" sz="5400"/>
            </a:lvl1pPr>
          </a:lstStyle>
          <a:p>
            <a:pPr/>
            <a:r>
              <a:t>Cash Positions - Explanatory vs Observation variables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Need for Synthetic Data"/>
          <p:cNvSpPr txBox="1"/>
          <p:nvPr>
            <p:ph type="title" idx="4294967295"/>
          </p:nvPr>
        </p:nvSpPr>
        <p:spPr>
          <a:xfrm>
            <a:off x="437919" y="306729"/>
            <a:ext cx="21971001" cy="1433163"/>
          </a:xfrm>
          <a:prstGeom prst="rect">
            <a:avLst/>
          </a:prstGeom>
        </p:spPr>
        <p:txBody>
          <a:bodyPr/>
          <a:lstStyle>
            <a:lvl1pPr>
              <a:defRPr spc="-107" sz="5400"/>
            </a:lvl1pPr>
          </a:lstStyle>
          <a:p>
            <a:pPr/>
            <a:r>
              <a:t>Need for Synthetic Data</a:t>
            </a:r>
          </a:p>
        </p:txBody>
      </p:sp>
      <p:sp>
        <p:nvSpPr>
          <p:cNvPr id="184" name="Privacy and Confidentiality :PII and Regulations-GDPR/CCPA/PCI…"/>
          <p:cNvSpPr txBox="1"/>
          <p:nvPr/>
        </p:nvSpPr>
        <p:spPr>
          <a:xfrm>
            <a:off x="678143" y="2609812"/>
            <a:ext cx="22431852" cy="71693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5300"/>
            </a:pPr>
            <a:r>
              <a:t>Privacy and Confidentiality :PII and Regulations-GDPR/CCPA/PCI </a:t>
            </a:r>
          </a:p>
          <a:p>
            <a:pPr algn="l">
              <a:defRPr sz="5300"/>
            </a:pPr>
          </a:p>
          <a:p>
            <a:pPr algn="l">
              <a:defRPr sz="5300"/>
            </a:pPr>
            <a:r>
              <a:t>Simulations : Planning and A/B Testing</a:t>
            </a:r>
          </a:p>
          <a:p>
            <a:pPr algn="l">
              <a:defRPr sz="5300"/>
            </a:pPr>
          </a:p>
          <a:p>
            <a:pPr algn="l">
              <a:defRPr sz="5300"/>
            </a:pPr>
            <a:r>
              <a:t>Anomalies in real data</a:t>
            </a:r>
          </a:p>
          <a:p>
            <a:pPr algn="l">
              <a:defRPr sz="5300"/>
            </a:pPr>
          </a:p>
          <a:p>
            <a:pPr algn="l">
              <a:defRPr sz="5300"/>
            </a:pPr>
            <a:r>
              <a:t>Data corruption </a:t>
            </a:r>
          </a:p>
          <a:p>
            <a:pPr algn="l">
              <a:defRPr sz="5300"/>
            </a:pPr>
          </a:p>
          <a:p>
            <a:pPr algn="l">
              <a:defRPr sz="5300"/>
            </a:pPr>
            <a:r>
              <a:t>Research and Collaboration : Academia and joint collaborations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imeSeries Data: Forecasting Methods and Challenges"/>
          <p:cNvSpPr txBox="1"/>
          <p:nvPr>
            <p:ph type="title" idx="4294967295"/>
          </p:nvPr>
        </p:nvSpPr>
        <p:spPr>
          <a:xfrm>
            <a:off x="390525" y="22367"/>
            <a:ext cx="21971001" cy="1433164"/>
          </a:xfrm>
          <a:prstGeom prst="rect">
            <a:avLst/>
          </a:prstGeom>
        </p:spPr>
        <p:txBody>
          <a:bodyPr/>
          <a:lstStyle>
            <a:lvl1pPr>
              <a:defRPr spc="-107" sz="5400"/>
            </a:lvl1pPr>
          </a:lstStyle>
          <a:p>
            <a:pPr/>
            <a:r>
              <a:t>TimeSeries Data: Forecasting Methods and Challenges</a:t>
            </a:r>
          </a:p>
        </p:txBody>
      </p:sp>
      <p:sp>
        <p:nvSpPr>
          <p:cNvPr id="187" name="UniVariate :Time vs Target variable…"/>
          <p:cNvSpPr txBox="1"/>
          <p:nvPr/>
        </p:nvSpPr>
        <p:spPr>
          <a:xfrm>
            <a:off x="844021" y="2314639"/>
            <a:ext cx="22431851" cy="10318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5300"/>
            </a:pPr>
            <a:r>
              <a:t>UniVariate :Time vs Target variable </a:t>
            </a:r>
          </a:p>
          <a:p>
            <a:pPr algn="l">
              <a:defRPr sz="5300"/>
            </a:pPr>
            <a:r>
              <a:t> </a:t>
            </a:r>
          </a:p>
          <a:p>
            <a:pPr algn="l">
              <a:defRPr sz="5300"/>
            </a:pPr>
            <a:r>
              <a:t>MultiVariate :Time + Multiple features vs Target variable</a:t>
            </a:r>
          </a:p>
          <a:p>
            <a:pPr algn="l">
              <a:defRPr sz="5300"/>
            </a:pPr>
          </a:p>
          <a:p>
            <a:pPr algn="l">
              <a:defRPr sz="5300"/>
            </a:pPr>
            <a:r>
              <a:t>ARMA(Stationary)/ARIMA(Non Stationary)/SARIMA (Seasonality) </a:t>
            </a:r>
          </a:p>
          <a:p>
            <a:pPr algn="l">
              <a:defRPr sz="5300"/>
            </a:pPr>
          </a:p>
          <a:p>
            <a:pPr algn="l">
              <a:defRPr sz="5300"/>
            </a:pPr>
            <a:r>
              <a:t>ARCH/GARCH -Volatility</a:t>
            </a:r>
          </a:p>
          <a:p>
            <a:pPr algn="l">
              <a:defRPr sz="5300"/>
            </a:pPr>
          </a:p>
          <a:p>
            <a:pPr algn="l">
              <a:defRPr sz="5300"/>
            </a:pPr>
            <a:r>
              <a:t>Prophet - takes care of missing values</a:t>
            </a:r>
          </a:p>
          <a:p>
            <a:pPr algn="l">
              <a:defRPr sz="5300"/>
            </a:pPr>
          </a:p>
          <a:p>
            <a:pPr algn="l">
              <a:defRPr sz="5300"/>
            </a:pPr>
            <a:r>
              <a:t>ARMAX (P)/LSTM (non parametric)</a:t>
            </a:r>
          </a:p>
          <a:p>
            <a:pPr algn="l">
              <a:defRPr sz="5300"/>
            </a:pPr>
          </a:p>
          <a:p>
            <a:pPr algn="l">
              <a:defRPr sz="5300"/>
            </a:pPr>
            <a:r>
              <a:t>DART(NBEATS)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ime Series - Traditional Analysis"/>
          <p:cNvSpPr txBox="1"/>
          <p:nvPr>
            <p:ph type="title" idx="4294967295"/>
          </p:nvPr>
        </p:nvSpPr>
        <p:spPr>
          <a:xfrm>
            <a:off x="52577" y="63845"/>
            <a:ext cx="21971001" cy="965050"/>
          </a:xfrm>
          <a:prstGeom prst="rect">
            <a:avLst/>
          </a:prstGeom>
        </p:spPr>
        <p:txBody>
          <a:bodyPr/>
          <a:lstStyle>
            <a:lvl1pPr>
              <a:defRPr spc="-107" sz="5400"/>
            </a:lvl1pPr>
          </a:lstStyle>
          <a:p>
            <a:pPr/>
            <a:r>
              <a:t>Time Series - Traditional Analysis</a:t>
            </a:r>
          </a:p>
        </p:txBody>
      </p:sp>
      <p:pic>
        <p:nvPicPr>
          <p:cNvPr id="190" name="Image" descr="Image"/>
          <p:cNvPicPr>
            <a:picLocks noChangeAspect="1"/>
          </p:cNvPicPr>
          <p:nvPr/>
        </p:nvPicPr>
        <p:blipFill>
          <a:blip r:embed="rId2">
            <a:extLst/>
          </a:blip>
          <a:stretch>
            <a:fillRect/>
          </a:stretch>
        </p:blipFill>
        <p:spPr>
          <a:xfrm>
            <a:off x="3474414" y="1875002"/>
            <a:ext cx="16268701" cy="1045622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Image" descr="Image"/>
          <p:cNvPicPr>
            <a:picLocks noChangeAspect="1"/>
          </p:cNvPicPr>
          <p:nvPr/>
        </p:nvPicPr>
        <p:blipFill>
          <a:blip r:embed="rId2">
            <a:extLst/>
          </a:blip>
          <a:stretch>
            <a:fillRect/>
          </a:stretch>
        </p:blipFill>
        <p:spPr>
          <a:xfrm>
            <a:off x="14023345" y="4390851"/>
            <a:ext cx="9664701" cy="4003371"/>
          </a:xfrm>
          <a:prstGeom prst="rect">
            <a:avLst/>
          </a:prstGeom>
          <a:ln w="12700">
            <a:miter lim="400000"/>
          </a:ln>
        </p:spPr>
      </p:pic>
      <p:pic>
        <p:nvPicPr>
          <p:cNvPr id="193" name="Image" descr="Image"/>
          <p:cNvPicPr>
            <a:picLocks noChangeAspect="1"/>
          </p:cNvPicPr>
          <p:nvPr/>
        </p:nvPicPr>
        <p:blipFill>
          <a:blip r:embed="rId3">
            <a:extLst/>
          </a:blip>
          <a:stretch>
            <a:fillRect/>
          </a:stretch>
        </p:blipFill>
        <p:spPr>
          <a:xfrm>
            <a:off x="2310876" y="2591883"/>
            <a:ext cx="11379201" cy="10267951"/>
          </a:xfrm>
          <a:prstGeom prst="rect">
            <a:avLst/>
          </a:prstGeom>
          <a:ln w="12700">
            <a:miter lim="400000"/>
          </a:ln>
        </p:spPr>
      </p:pic>
      <p:sp>
        <p:nvSpPr>
          <p:cNvPr id="194" name="TimeSteps"/>
          <p:cNvSpPr txBox="1"/>
          <p:nvPr/>
        </p:nvSpPr>
        <p:spPr>
          <a:xfrm>
            <a:off x="6948055" y="12938257"/>
            <a:ext cx="157094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TimeSteps</a:t>
            </a:r>
          </a:p>
        </p:txBody>
      </p:sp>
      <p:sp>
        <p:nvSpPr>
          <p:cNvPr id="195" name="Cash Forecast"/>
          <p:cNvSpPr txBox="1"/>
          <p:nvPr/>
        </p:nvSpPr>
        <p:spPr>
          <a:xfrm>
            <a:off x="148234" y="6632962"/>
            <a:ext cx="2174749"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Cash Forecast </a:t>
            </a:r>
          </a:p>
        </p:txBody>
      </p:sp>
      <p:sp>
        <p:nvSpPr>
          <p:cNvPr id="196" name="Time Series - Fat Tails Problem"/>
          <p:cNvSpPr txBox="1"/>
          <p:nvPr>
            <p:ph type="title" idx="4294967295"/>
          </p:nvPr>
        </p:nvSpPr>
        <p:spPr>
          <a:xfrm>
            <a:off x="240963" y="126640"/>
            <a:ext cx="21971001" cy="965050"/>
          </a:xfrm>
          <a:prstGeom prst="rect">
            <a:avLst/>
          </a:prstGeom>
        </p:spPr>
        <p:txBody>
          <a:bodyPr/>
          <a:lstStyle>
            <a:lvl1pPr>
              <a:defRPr spc="-107" sz="5400"/>
            </a:lvl1pPr>
          </a:lstStyle>
          <a:p>
            <a:pPr/>
            <a:r>
              <a:t>Time Series - Fat Tails Problem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